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62" r:id="rId5"/>
    <p:sldId id="267" r:id="rId6"/>
    <p:sldId id="263" r:id="rId7"/>
    <p:sldId id="264" r:id="rId8"/>
    <p:sldId id="265" r:id="rId9"/>
    <p:sldId id="261" r:id="rId10"/>
    <p:sldId id="258" r:id="rId11"/>
    <p:sldId id="266" r:id="rId12"/>
    <p:sldId id="25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44"/>
    <p:restoredTop sz="86319"/>
  </p:normalViewPr>
  <p:slideViewPr>
    <p:cSldViewPr snapToGrid="0" snapToObjects="1">
      <p:cViewPr varScale="1">
        <p:scale>
          <a:sx n="85" d="100"/>
          <a:sy n="85" d="100"/>
        </p:scale>
        <p:origin x="208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3EA13-3F31-1349-9A28-B18157170B6C}" type="datetimeFigureOut">
              <a:rPr lang="en-US" smtClean="0"/>
              <a:t>7/20/20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A9A95-1A33-BF4F-B1DC-6B976974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911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-Goldman index: perioperative cardiac complications</a:t>
            </a:r>
          </a:p>
          <a:p>
            <a:r>
              <a:rPr lang="en-US" dirty="0"/>
              <a:t>	JVD, EF &lt; 35%, 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A9A95-1A33-BF4F-B1DC-6B9769741C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90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Important to have good ventilation in order to control pH status during surgery</a:t>
            </a:r>
          </a:p>
          <a:p>
            <a:r>
              <a:rPr lang="en-US" dirty="0"/>
              <a:t>Anesthesiologist can control settings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Pulmonary ventilation: control of pH; derangements in surgery causes acidosis so can change respiratory settings to compensate for these derangements. Need good ventilation (healthy lungs) to do so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A9A95-1A33-BF4F-B1DC-6B9769741C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81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Predicts mortality during surgery in patients with liver disease within 1 year and 2 years</a:t>
            </a:r>
          </a:p>
          <a:p>
            <a:endParaRPr lang="en-US" dirty="0"/>
          </a:p>
          <a:p>
            <a:r>
              <a:rPr lang="en-US" dirty="0"/>
              <a:t>1 year: stated above</a:t>
            </a:r>
          </a:p>
          <a:p>
            <a:r>
              <a:rPr lang="en-US" dirty="0"/>
              <a:t>2 years: 85, 60, 35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A9A95-1A33-BF4F-B1DC-6B9769741C8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1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proteins=cant make IG = no immune rxn skin </a:t>
            </a:r>
            <a:r>
              <a:rPr lang="en-US" dirty="0" err="1"/>
              <a:t>anergy</a:t>
            </a:r>
            <a:r>
              <a:rPr lang="en-US" dirty="0"/>
              <a:t> test (Tb test)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A9A95-1A33-BF4F-B1DC-6B9769741C8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82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Allows lax ABD wall to return to its baseline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Only indicated in Pt’s with acute incarceration, strangulation, or bowel obstruction</a:t>
            </a:r>
          </a:p>
          <a:p>
            <a:pPr marL="171450" lvl="0" indent="-171450">
              <a:buFontTx/>
              <a:buChar char="-"/>
            </a:pPr>
            <a:r>
              <a:rPr lang="en-US" dirty="0"/>
              <a:t>Suture: high recurrent rate</a:t>
            </a:r>
          </a:p>
          <a:p>
            <a:pPr marL="171450" lvl="0" indent="-171450">
              <a:buFontTx/>
              <a:buChar char="-"/>
            </a:pPr>
            <a:r>
              <a:rPr lang="en-US" dirty="0"/>
              <a:t>Mesh: restrict flexibility of ABD wall which can cause pain during pregnancy</a:t>
            </a:r>
          </a:p>
          <a:p>
            <a:pPr marL="171450" lvl="0" indent="-171450">
              <a:buFontTx/>
              <a:buChar char="-"/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trimester to fix hernia is most ideal if urgently needed</a:t>
            </a:r>
          </a:p>
          <a:p>
            <a:pPr marL="171450" lvl="0" indent="-171450">
              <a:buFontTx/>
              <a:buChar char="-"/>
            </a:pPr>
            <a:r>
              <a:rPr lang="en-US" dirty="0"/>
              <a:t>Hormone stabilization + return to normal body weight </a:t>
            </a:r>
            <a:r>
              <a:rPr lang="en-US" dirty="0">
                <a:sym typeface="Wingdings" pitchFamily="2" charset="2"/>
              </a:rPr>
              <a:t> hernia repair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A9A95-1A33-BF4F-B1DC-6B9769741C8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25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mc/articles/PMC5796887/" TargetMode="External"/><Relationship Id="rId2" Type="http://schemas.openxmlformats.org/officeDocument/2006/relationships/hyperlink" Target="http://www.uptodate.com/contents/overview-of-treatment-for-inguinal-and-femoral-hernia-in-adults?search=contraindication%2Bto%2Bhernia%2Brepair&amp;source=search_result&amp;selectedTitle=3~150&amp;usage_type=default&amp;display_rank=3#H283956988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110EF-BA31-4144-B0EE-EE5645ADBA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Contraindications of hernia repairs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89A361-9420-704B-A753-855F27452B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Marisa Tran</a:t>
            </a:r>
          </a:p>
        </p:txBody>
      </p:sp>
    </p:spTree>
    <p:extLst>
      <p:ext uri="{BB962C8B-B14F-4D97-AF65-F5344CB8AC3E}">
        <p14:creationId xmlns:p14="http://schemas.microsoft.com/office/powerpoint/2010/main" val="3760045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FA18D-3FCD-4241-BCB2-3A2129AA9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Pregnant women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EBEDB-8620-5741-9978-251A9551E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Suture repair vs. mesh placement </a:t>
            </a:r>
          </a:p>
          <a:p>
            <a:r>
              <a:rPr lang="en-US" dirty="0"/>
              <a:t>Emergent vs. Elective (complicated vs. uncomplicated)</a:t>
            </a:r>
          </a:p>
          <a:p>
            <a:r>
              <a:rPr lang="en-US" dirty="0"/>
              <a:t>Ideal to wait 1 year after pregnancy for hernia repair</a:t>
            </a:r>
          </a:p>
          <a:p>
            <a:r>
              <a:rPr lang="en-US" dirty="0"/>
              <a:t>Recurrence: diastasis recti</a:t>
            </a:r>
          </a:p>
        </p:txBody>
      </p:sp>
    </p:spTree>
    <p:extLst>
      <p:ext uri="{BB962C8B-B14F-4D97-AF65-F5344CB8AC3E}">
        <p14:creationId xmlns:p14="http://schemas.microsoft.com/office/powerpoint/2010/main" val="1302288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C2479-152B-C045-AA81-33234FCB8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groin infection (inguinal hernias)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0E303-5289-9E44-A05D-576D352A3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034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7E2E0-5783-2E43-B31F-7F6E86D0C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34D78-1B95-8B49-B837-46AC81C3A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Brooks, David C. “Overview of Treatment for Inguinal and Femoral Hernia in Adults.” </a:t>
            </a:r>
            <a:r>
              <a:rPr lang="en-US" i="1" dirty="0"/>
              <a:t>UpToDate</a:t>
            </a:r>
            <a:r>
              <a:rPr lang="en-US" dirty="0"/>
              <a:t>, </a:t>
            </a:r>
            <a:r>
              <a:rPr lang="en-US" dirty="0">
                <a:hlinkClick r:id="rId2"/>
              </a:rPr>
              <a:t>www.uptodate.com/contents/overview-of-treatment-for-inguinal-and-femoral-hernia-in-adults?search=contraindication%2Bto%2Bhernia%2Brepair&amp;source=search_result&amp;selectedTitle=3~150&amp;usage_type=default&amp;display_rank=3#H2839569884</a:t>
            </a:r>
            <a:r>
              <a:rPr lang="en-US" dirty="0"/>
              <a:t>.</a:t>
            </a:r>
          </a:p>
          <a:p>
            <a:r>
              <a:rPr lang="en-US" dirty="0" err="1"/>
              <a:t>Kulacoglu</a:t>
            </a:r>
            <a:r>
              <a:rPr lang="en-US" dirty="0"/>
              <a:t>, </a:t>
            </a:r>
            <a:r>
              <a:rPr lang="en-US" dirty="0" err="1"/>
              <a:t>Hakan</a:t>
            </a:r>
            <a:r>
              <a:rPr lang="en-US" dirty="0"/>
              <a:t>. “Umbilical Hernia Repair and Pregnancy: Before, during, after….” </a:t>
            </a:r>
            <a:r>
              <a:rPr lang="en-US" i="1" dirty="0"/>
              <a:t>Frontiers in Surgery</a:t>
            </a:r>
            <a:r>
              <a:rPr lang="en-US" dirty="0"/>
              <a:t>, Frontiers Media S.A., 29 Jan. 2018, </a:t>
            </a:r>
            <a:r>
              <a:rPr lang="en-US" dirty="0">
                <a:hlinkClick r:id="rId3"/>
              </a:rPr>
              <a:t>www.ncbi.nlm.nih.gov/pmc/articles/PMC5796887/</a:t>
            </a:r>
            <a:r>
              <a:rPr lang="en-US" dirty="0"/>
              <a:t>.</a:t>
            </a:r>
          </a:p>
          <a:p>
            <a:r>
              <a:rPr lang="en-US" dirty="0"/>
              <a:t>Hope, William W. “Laparoscopic Inguinal Hernia Repair.” </a:t>
            </a:r>
            <a:r>
              <a:rPr lang="en-US" i="1" dirty="0" err="1"/>
              <a:t>StatPearls</a:t>
            </a:r>
            <a:r>
              <a:rPr lang="en-US" i="1" dirty="0"/>
              <a:t> [Internet].</a:t>
            </a:r>
            <a:r>
              <a:rPr lang="en-US" dirty="0"/>
              <a:t>, U.S. National Library of Medicine, 5 May 2020, </a:t>
            </a:r>
            <a:r>
              <a:rPr lang="en-US" dirty="0" err="1"/>
              <a:t>www.ncbi.nlm.nih.gov</a:t>
            </a:r>
            <a:r>
              <a:rPr lang="en-US" dirty="0"/>
              <a:t>/books/NBK430826/#:~:text=pain%5B2%5D.-,Contraindications,open%20repair%20under%20local%20anesthesia.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03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DA4CF-9FE4-D544-823C-D62A592DB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C938D-0C00-1043-A23F-E662CC544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Emergent hernia repair despite CI</a:t>
            </a:r>
          </a:p>
          <a:p>
            <a:r>
              <a:rPr lang="en-US" dirty="0"/>
              <a:t>Preop evaluation</a:t>
            </a:r>
          </a:p>
          <a:p>
            <a:r>
              <a:rPr lang="en-US" dirty="0"/>
              <a:t>CI</a:t>
            </a:r>
          </a:p>
          <a:p>
            <a:pPr lvl="1"/>
            <a:r>
              <a:rPr lang="en-US" dirty="0"/>
              <a:t>Elderly age</a:t>
            </a:r>
          </a:p>
          <a:p>
            <a:pPr lvl="1"/>
            <a:r>
              <a:rPr lang="en-US" dirty="0"/>
              <a:t>Pregnant women</a:t>
            </a:r>
          </a:p>
          <a:p>
            <a:pPr lvl="1"/>
            <a:r>
              <a:rPr lang="en-US" dirty="0"/>
              <a:t>Active groin infection or systemic sepsis (mesh placement contraindicated)</a:t>
            </a:r>
          </a:p>
        </p:txBody>
      </p:sp>
    </p:spTree>
    <p:extLst>
      <p:ext uri="{BB962C8B-B14F-4D97-AF65-F5344CB8AC3E}">
        <p14:creationId xmlns:p14="http://schemas.microsoft.com/office/powerpoint/2010/main" val="2232557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410AF-0C81-4C44-8FCE-E2856AE6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Emergent hernia repair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2D9B5-9931-1645-8B14-94D413C8E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Acute onset:</a:t>
            </a:r>
          </a:p>
          <a:p>
            <a:pPr lvl="1"/>
            <a:r>
              <a:rPr lang="en-US" dirty="0"/>
              <a:t>Incarceration</a:t>
            </a:r>
          </a:p>
          <a:p>
            <a:pPr lvl="1"/>
            <a:r>
              <a:rPr lang="en-US" dirty="0"/>
              <a:t>Strangulation</a:t>
            </a:r>
          </a:p>
          <a:p>
            <a:pPr lvl="1"/>
            <a:r>
              <a:rPr lang="en-US" dirty="0"/>
              <a:t>SBO</a:t>
            </a:r>
          </a:p>
        </p:txBody>
      </p:sp>
    </p:spTree>
    <p:extLst>
      <p:ext uri="{BB962C8B-B14F-4D97-AF65-F5344CB8AC3E}">
        <p14:creationId xmlns:p14="http://schemas.microsoft.com/office/powerpoint/2010/main" val="1669384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44126-0CC3-2D4A-879F-17AD889C4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Preop Evaluation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77E21-0AD5-BA4F-8010-342F8F31B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Cardiac</a:t>
            </a:r>
          </a:p>
          <a:p>
            <a:pPr lvl="1"/>
            <a:r>
              <a:rPr lang="en-US" dirty="0"/>
              <a:t>EF &lt; 35% with fluid overload </a:t>
            </a:r>
            <a:r>
              <a:rPr lang="en-US" dirty="0">
                <a:sym typeface="Wingdings" pitchFamily="2" charset="2"/>
              </a:rPr>
              <a:t> 75% of death</a:t>
            </a:r>
          </a:p>
          <a:p>
            <a:pPr lvl="1"/>
            <a:r>
              <a:rPr lang="en-US" dirty="0">
                <a:sym typeface="Wingdings" pitchFamily="2" charset="2"/>
              </a:rPr>
              <a:t>MI 6 months 6% of death</a:t>
            </a:r>
          </a:p>
          <a:p>
            <a:pPr lvl="1"/>
            <a:r>
              <a:rPr lang="en-US" dirty="0">
                <a:sym typeface="Wingdings" pitchFamily="2" charset="2"/>
              </a:rPr>
              <a:t>Goldman Index</a:t>
            </a:r>
          </a:p>
          <a:p>
            <a:pPr lvl="2"/>
            <a:r>
              <a:rPr lang="en-US" dirty="0">
                <a:sym typeface="Wingdings" pitchFamily="2" charset="2"/>
              </a:rPr>
              <a:t>PMHx: Ischemic heart disease, CHF, CVA/TIA, DM, CKD (Cr &gt; 2 mg/dL), undergoing </a:t>
            </a:r>
            <a:r>
              <a:rPr lang="en-US" dirty="0" err="1">
                <a:sym typeface="Wingdings" pitchFamily="2" charset="2"/>
              </a:rPr>
              <a:t>suprainguinal</a:t>
            </a:r>
            <a:r>
              <a:rPr lang="en-US" dirty="0">
                <a:sym typeface="Wingdings" pitchFamily="2" charset="2"/>
              </a:rPr>
              <a:t> vascular, intraperitoneal, or </a:t>
            </a:r>
            <a:r>
              <a:rPr lang="en-US" dirty="0" err="1">
                <a:sym typeface="Wingdings" pitchFamily="2" charset="2"/>
              </a:rPr>
              <a:t>intrathroacic</a:t>
            </a:r>
            <a:r>
              <a:rPr lang="en-US" dirty="0">
                <a:sym typeface="Wingdings" pitchFamily="2" charset="2"/>
              </a:rPr>
              <a:t> surgery</a:t>
            </a:r>
          </a:p>
          <a:p>
            <a:pPr lvl="2"/>
            <a:r>
              <a:rPr lang="en-US" dirty="0">
                <a:sym typeface="Wingdings" pitchFamily="2" charset="2"/>
              </a:rPr>
              <a:t>Risk of cardiac death, nonfatal MI, and nonfatal cardiac arrest:</a:t>
            </a:r>
          </a:p>
          <a:p>
            <a:pPr lvl="3"/>
            <a:r>
              <a:rPr lang="en-US" dirty="0">
                <a:sym typeface="Wingdings" pitchFamily="2" charset="2"/>
              </a:rPr>
              <a:t>0 predictors: 0.4%</a:t>
            </a:r>
          </a:p>
          <a:p>
            <a:pPr lvl="3"/>
            <a:r>
              <a:rPr lang="en-US" dirty="0">
                <a:sym typeface="Wingdings" pitchFamily="2" charset="2"/>
              </a:rPr>
              <a:t>1 predictor: 0.9%</a:t>
            </a:r>
          </a:p>
          <a:p>
            <a:pPr lvl="3"/>
            <a:r>
              <a:rPr lang="en-US" dirty="0">
                <a:sym typeface="Wingdings" pitchFamily="2" charset="2"/>
              </a:rPr>
              <a:t>2 predictors: 6.6%</a:t>
            </a:r>
          </a:p>
          <a:p>
            <a:pPr lvl="3"/>
            <a:r>
              <a:rPr lang="en-US" dirty="0">
                <a:sym typeface="Wingdings" pitchFamily="2" charset="2"/>
              </a:rPr>
              <a:t>≥ 3 predictors: &gt;11%</a:t>
            </a:r>
          </a:p>
        </p:txBody>
      </p:sp>
    </p:spTree>
    <p:extLst>
      <p:ext uri="{BB962C8B-B14F-4D97-AF65-F5344CB8AC3E}">
        <p14:creationId xmlns:p14="http://schemas.microsoft.com/office/powerpoint/2010/main" val="1488408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0B25A-5550-9248-8AE3-5D9C0B21C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Preop evaluation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C67A8-EC9D-3A4F-A4D9-F1F966031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itchFamily="2" charset="2"/>
              </a:rPr>
              <a:t>Pulmonary: ventilation &gt; oxygenation</a:t>
            </a:r>
          </a:p>
          <a:p>
            <a:pPr lvl="1"/>
            <a:r>
              <a:rPr lang="en-US" dirty="0">
                <a:sym typeface="Wingdings" pitchFamily="2" charset="2"/>
              </a:rPr>
              <a:t>Smokers (stop smoking 8 weeks before)</a:t>
            </a:r>
          </a:p>
          <a:p>
            <a:pPr lvl="1"/>
            <a:r>
              <a:rPr lang="en-US" dirty="0">
                <a:sym typeface="Wingdings" pitchFamily="2" charset="2"/>
              </a:rPr>
              <a:t>COPD/asthma</a:t>
            </a:r>
          </a:p>
          <a:p>
            <a:pPr lvl="1"/>
            <a:r>
              <a:rPr lang="en-US" dirty="0">
                <a:sym typeface="Wingdings" pitchFamily="2" charset="2"/>
              </a:rPr>
              <a:t>Interstitial lung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372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08A36-9602-B445-B693-EADBA7644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Preop evaluation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384B3-08F9-BD41-9B82-96FD67855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Liver</a:t>
            </a:r>
          </a:p>
          <a:p>
            <a:pPr lvl="1"/>
            <a:r>
              <a:rPr lang="en-US" dirty="0"/>
              <a:t>Child-Pugh Score</a:t>
            </a:r>
          </a:p>
          <a:p>
            <a:pPr lvl="2"/>
            <a:r>
              <a:rPr lang="en-US" dirty="0" err="1"/>
              <a:t>Tbili</a:t>
            </a:r>
            <a:r>
              <a:rPr lang="en-US" dirty="0"/>
              <a:t>, Alb, INR, ascites, encephalopathy</a:t>
            </a:r>
          </a:p>
          <a:p>
            <a:pPr lvl="1"/>
            <a:r>
              <a:rPr lang="en-US" dirty="0"/>
              <a:t>Class A: 5-6 points </a:t>
            </a:r>
            <a:r>
              <a:rPr lang="en-US" dirty="0">
                <a:solidFill>
                  <a:srgbClr val="FF0000"/>
                </a:solidFill>
              </a:rPr>
              <a:t>100% survival</a:t>
            </a:r>
            <a:endParaRPr lang="en-US" dirty="0"/>
          </a:p>
          <a:p>
            <a:pPr lvl="1"/>
            <a:r>
              <a:rPr lang="en-US" dirty="0"/>
              <a:t>Class B: 7-9 points </a:t>
            </a:r>
            <a:r>
              <a:rPr lang="en-US" dirty="0">
                <a:solidFill>
                  <a:srgbClr val="FF0000"/>
                </a:solidFill>
              </a:rPr>
              <a:t>80% survival</a:t>
            </a:r>
            <a:endParaRPr lang="en-US" dirty="0"/>
          </a:p>
          <a:p>
            <a:pPr lvl="1"/>
            <a:r>
              <a:rPr lang="en-US" dirty="0"/>
              <a:t>Class C: 10-15 points </a:t>
            </a:r>
            <a:r>
              <a:rPr lang="en-US" dirty="0">
                <a:solidFill>
                  <a:srgbClr val="FF0000"/>
                </a:solidFill>
              </a:rPr>
              <a:t>45% survival</a:t>
            </a:r>
            <a:endParaRPr lang="en-US" dirty="0"/>
          </a:p>
          <a:p>
            <a:pPr lvl="1"/>
            <a:r>
              <a:rPr lang="en-US" dirty="0"/>
              <a:t>Synthetic Fxn of liver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0E20997-17FB-2146-BFCA-74237B35BA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099194"/>
              </p:ext>
            </p:extLst>
          </p:nvPr>
        </p:nvGraphicFramePr>
        <p:xfrm>
          <a:off x="6608064" y="2015733"/>
          <a:ext cx="4852416" cy="2999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3104">
                  <a:extLst>
                    <a:ext uri="{9D8B030D-6E8A-4147-A177-3AD203B41FA5}">
                      <a16:colId xmlns:a16="http://schemas.microsoft.com/office/drawing/2014/main" val="4158094371"/>
                    </a:ext>
                  </a:extLst>
                </a:gridCol>
                <a:gridCol w="1213104">
                  <a:extLst>
                    <a:ext uri="{9D8B030D-6E8A-4147-A177-3AD203B41FA5}">
                      <a16:colId xmlns:a16="http://schemas.microsoft.com/office/drawing/2014/main" val="3761203328"/>
                    </a:ext>
                  </a:extLst>
                </a:gridCol>
                <a:gridCol w="1213104">
                  <a:extLst>
                    <a:ext uri="{9D8B030D-6E8A-4147-A177-3AD203B41FA5}">
                      <a16:colId xmlns:a16="http://schemas.microsoft.com/office/drawing/2014/main" val="833703757"/>
                    </a:ext>
                  </a:extLst>
                </a:gridCol>
                <a:gridCol w="1213104">
                  <a:extLst>
                    <a:ext uri="{9D8B030D-6E8A-4147-A177-3AD203B41FA5}">
                      <a16:colId xmlns:a16="http://schemas.microsoft.com/office/drawing/2014/main" val="282673661"/>
                    </a:ext>
                  </a:extLst>
                </a:gridCol>
              </a:tblGrid>
              <a:tr h="271683">
                <a:tc>
                  <a:txBody>
                    <a:bodyPr/>
                    <a:lstStyle/>
                    <a:p>
                      <a:r>
                        <a:rPr lang="en-US" sz="1200" dirty="0"/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 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 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291988"/>
                  </a:ext>
                </a:extLst>
              </a:tr>
              <a:tr h="271683">
                <a:tc>
                  <a:txBody>
                    <a:bodyPr/>
                    <a:lstStyle/>
                    <a:p>
                      <a:r>
                        <a:rPr lang="en-US" sz="1200" dirty="0" err="1"/>
                        <a:t>Tbili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&lt;34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34-50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&gt;50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045114"/>
                  </a:ext>
                </a:extLst>
              </a:tr>
              <a:tr h="452805">
                <a:tc>
                  <a:txBody>
                    <a:bodyPr/>
                    <a:lstStyle/>
                    <a:p>
                      <a:r>
                        <a:rPr lang="en-US" sz="1200" dirty="0"/>
                        <a:t>Serum albumin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&gt;3.5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2.8-3.5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&lt;2.8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114858"/>
                  </a:ext>
                </a:extLst>
              </a:tr>
              <a:tr h="271683">
                <a:tc>
                  <a:txBody>
                    <a:bodyPr/>
                    <a:lstStyle/>
                    <a:p>
                      <a:r>
                        <a:rPr lang="en-US" sz="1200" dirty="0"/>
                        <a:t>PTT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&lt;4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&gt;6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447112"/>
                  </a:ext>
                </a:extLst>
              </a:tr>
              <a:tr h="271683">
                <a:tc>
                  <a:txBody>
                    <a:bodyPr/>
                    <a:lstStyle/>
                    <a:p>
                      <a:r>
                        <a:rPr lang="en-US" sz="1200" dirty="0"/>
                        <a:t>INR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&lt;1.7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1.7-2.3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&gt;2.3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88998"/>
                  </a:ext>
                </a:extLst>
              </a:tr>
              <a:tr h="815049">
                <a:tc>
                  <a:txBody>
                    <a:bodyPr/>
                    <a:lstStyle/>
                    <a:p>
                      <a:r>
                        <a:rPr lang="en-US" sz="1200" dirty="0"/>
                        <a:t>Ascites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Mild (controlled with medication)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Moderate-severe (refractory)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655376"/>
                  </a:ext>
                </a:extLst>
              </a:tr>
              <a:tr h="633927">
                <a:tc>
                  <a:txBody>
                    <a:bodyPr/>
                    <a:lstStyle/>
                    <a:p>
                      <a:r>
                        <a:rPr lang="en-US" sz="1200" dirty="0"/>
                        <a:t>Hepatic encephalopathy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Grade I-II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Grade III-IV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277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164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C3DDE-0791-CD40-A772-221955280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Preop evaluation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F0136-0DF1-A94B-9FD1-20FEA226B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Nutrition</a:t>
            </a:r>
          </a:p>
          <a:p>
            <a:pPr lvl="1"/>
            <a:r>
              <a:rPr lang="en-US" dirty="0"/>
              <a:t>Important for recovery process (healing)</a:t>
            </a:r>
          </a:p>
          <a:p>
            <a:pPr lvl="1"/>
            <a:r>
              <a:rPr lang="en-US" dirty="0"/>
              <a:t>PTs at risk of death post-op</a:t>
            </a:r>
          </a:p>
          <a:p>
            <a:pPr lvl="2"/>
            <a:r>
              <a:rPr lang="en-US" dirty="0"/>
              <a:t>20% loss body weight in 3 months</a:t>
            </a:r>
          </a:p>
          <a:p>
            <a:pPr lvl="2"/>
            <a:r>
              <a:rPr lang="en-US" dirty="0"/>
              <a:t>Albumin &lt; 3</a:t>
            </a:r>
          </a:p>
          <a:p>
            <a:pPr lvl="2"/>
            <a:r>
              <a:rPr lang="en-US" dirty="0"/>
              <a:t>Skin </a:t>
            </a:r>
            <a:r>
              <a:rPr lang="en-US" dirty="0" err="1"/>
              <a:t>anergy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286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EC845-3A30-8646-8B60-2B7AFEEF3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Preop evaluation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C0011-FBC5-3745-9EF5-981691716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Metabolic</a:t>
            </a:r>
          </a:p>
          <a:p>
            <a:pPr lvl="1"/>
            <a:r>
              <a:rPr lang="en-US" dirty="0"/>
              <a:t>DKA: hyperglycemia </a:t>
            </a:r>
            <a:r>
              <a:rPr lang="en-US" dirty="0">
                <a:sym typeface="Wingdings" pitchFamily="2" charset="2"/>
              </a:rPr>
              <a:t> dehydration  increased mortality during surgery</a:t>
            </a:r>
          </a:p>
        </p:txBody>
      </p:sp>
    </p:spTree>
    <p:extLst>
      <p:ext uri="{BB962C8B-B14F-4D97-AF65-F5344CB8AC3E}">
        <p14:creationId xmlns:p14="http://schemas.microsoft.com/office/powerpoint/2010/main" val="953510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645EC-21B5-F84A-AF9C-0200CB6E8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DC654-25A6-7941-B218-A8278E4EB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4650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72</TotalTime>
  <Words>687</Words>
  <Application>Microsoft Macintosh PowerPoint</Application>
  <PresentationFormat>Widescreen</PresentationFormat>
  <Paragraphs>109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Gill Sans MT</vt:lpstr>
      <vt:lpstr>Gallery</vt:lpstr>
      <vt:lpstr>Contraindications of hernia repairs</vt:lpstr>
      <vt:lpstr>Outline</vt:lpstr>
      <vt:lpstr>Emergent hernia repair</vt:lpstr>
      <vt:lpstr>Preop Evaluation </vt:lpstr>
      <vt:lpstr>Preop evaluation cont.</vt:lpstr>
      <vt:lpstr>Preop evaluation cont.</vt:lpstr>
      <vt:lpstr>Preop evaluation cont.</vt:lpstr>
      <vt:lpstr>Preop evaluation cont.</vt:lpstr>
      <vt:lpstr>Advanced age</vt:lpstr>
      <vt:lpstr>Pregnant women</vt:lpstr>
      <vt:lpstr>Active groin infection (inguinal hernias)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Contraindications of hernia repairs</dc:title>
  <dc:creator>Tran, Marisa Danielle - (marisatran)</dc:creator>
  <cp:lastModifiedBy>Tran, Marisa Danielle - (marisatran)</cp:lastModifiedBy>
  <cp:revision>8</cp:revision>
  <dcterms:created xsi:type="dcterms:W3CDTF">2020-07-21T03:49:44Z</dcterms:created>
  <dcterms:modified xsi:type="dcterms:W3CDTF">2020-07-21T05:22:41Z</dcterms:modified>
</cp:coreProperties>
</file>