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1" r:id="rId4"/>
    <p:sldId id="270" r:id="rId5"/>
    <p:sldId id="260" r:id="rId6"/>
    <p:sldId id="269" r:id="rId7"/>
    <p:sldId id="262" r:id="rId8"/>
    <p:sldId id="267" r:id="rId9"/>
    <p:sldId id="263" r:id="rId10"/>
    <p:sldId id="268" r:id="rId11"/>
    <p:sldId id="265" r:id="rId12"/>
    <p:sldId id="257" r:id="rId13"/>
    <p:sldId id="266" r:id="rId14"/>
    <p:sldId id="276" r:id="rId15"/>
    <p:sldId id="271" r:id="rId16"/>
    <p:sldId id="264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Recurrence rate of HS after surgical</a:t>
            </a:r>
            <a:r>
              <a:rPr lang="en-US" b="1" baseline="0" dirty="0"/>
              <a:t> intervention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53578950779309E-2"/>
          <c:y val="0.18097773394826397"/>
          <c:w val="0.91404312886815076"/>
          <c:h val="0.566095284366865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Recurrence rate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Unroofing</c:v>
                </c:pt>
                <c:pt idx="1">
                  <c:v>Local incision and drainage</c:v>
                </c:pt>
                <c:pt idx="2">
                  <c:v>Wide excision and primary closure</c:v>
                </c:pt>
                <c:pt idx="3">
                  <c:v>Wide excision and flap closure</c:v>
                </c:pt>
                <c:pt idx="4">
                  <c:v>Wide excision and graft closure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22</c:v>
                </c:pt>
                <c:pt idx="2">
                  <c:v>15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4-4F91-9CB2-50BEBE93B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830792"/>
        <c:axId val="308829480"/>
      </c:barChart>
      <c:catAx>
        <c:axId val="30883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29480"/>
        <c:crosses val="autoZero"/>
        <c:auto val="1"/>
        <c:lblAlgn val="ctr"/>
        <c:lblOffset val="100"/>
        <c:noMultiLvlLbl val="0"/>
      </c:catAx>
      <c:valAx>
        <c:axId val="30882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3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808800037192"/>
          <c:y val="2.3237367018546576E-2"/>
          <c:w val="0.90986700295275591"/>
          <c:h val="0.76893579177314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Adalimumab</c:v>
                </c:pt>
                <c:pt idx="1">
                  <c:v>Anakinra</c:v>
                </c:pt>
                <c:pt idx="2">
                  <c:v>Ustekinumab</c:v>
                </c:pt>
                <c:pt idx="3">
                  <c:v>In office I&amp;D (1 procedure)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50700</c:v>
                </c:pt>
                <c:pt idx="1">
                  <c:v>22516</c:v>
                </c:pt>
                <c:pt idx="2">
                  <c:v>14070</c:v>
                </c:pt>
                <c:pt idx="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D-4A3D-BD3E-7F7BE71E0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5279616"/>
        <c:axId val="515278960"/>
      </c:barChart>
      <c:catAx>
        <c:axId val="5152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78960"/>
        <c:crosses val="autoZero"/>
        <c:auto val="1"/>
        <c:lblAlgn val="ctr"/>
        <c:lblOffset val="100"/>
        <c:noMultiLvlLbl val="0"/>
      </c:catAx>
      <c:valAx>
        <c:axId val="51527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7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5CD72-0CCE-462F-9BD0-48C03133D79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45AB2-C146-4704-8768-819401A8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0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4F5-000F-4209-9178-AA0A6F3EEEF3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67CD-CC83-4235-8CA2-0E7570DA5FC9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4438-F099-4EF5-BBDF-A1C31B58D592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678A-891F-48FD-BB4C-92F1B9074FBF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710B-876E-45CF-9326-CDC9ABA816A3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DBF-FFC4-47D7-A7B3-CAF6FB402033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131-D406-4880-83EE-37081734451B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23AD-8DF8-46B7-BC2E-60207059BA3B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EEB-AD31-4B27-BAC4-E2E76BDBF86F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8D17-3F54-421C-BA96-00019B53ED48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86EE-FEB0-441C-B199-C0878B53A9AE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0389-779D-49EC-A0D9-11D9388317C8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70AF-2FB4-456D-B4D5-756A4A6767BF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1FFE-C458-4250-A36B-B12FCD446F96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8B5-94B7-4F3A-89F9-306406AAB548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AC8A-D76F-41AF-BB67-3489DD77C18A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3D9A-D6AC-447A-943E-B0E5E2811B7F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1D41-FAEA-4387-9B28-FA60D1E65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 agents in the treatment of Hidradenitis Suppurativa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8130E-FE76-41D2-919E-C0896BB51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Patrick Jedlowski, MS3</a:t>
            </a:r>
          </a:p>
          <a:p>
            <a:r>
              <a:rPr lang="en-US" dirty="0"/>
              <a:t>University of Arizona College of Medicine - Tucson </a:t>
            </a:r>
          </a:p>
          <a:p>
            <a:r>
              <a:rPr lang="en-US" dirty="0"/>
              <a:t>7-31-2018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2885D-ADCD-4956-833A-C4C077D6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1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363F-47EE-4CFB-8104-3BD57C0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329899"/>
            <a:ext cx="8911687" cy="1280890"/>
          </a:xfrm>
        </p:spPr>
        <p:txBody>
          <a:bodyPr/>
          <a:lstStyle/>
          <a:p>
            <a:r>
              <a:rPr lang="en-US" dirty="0"/>
              <a:t>Who surgically manages HS?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EA5C6B-8F57-4372-8A4B-188EC4EE4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075" y="1152907"/>
            <a:ext cx="7718762" cy="49693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A880-519F-4566-B40D-CDF9B80C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431A1-2CFD-481A-AA72-FE19EFA5E5A5}"/>
              </a:ext>
            </a:extLst>
          </p:cNvPr>
          <p:cNvSpPr/>
          <p:nvPr/>
        </p:nvSpPr>
        <p:spPr>
          <a:xfrm>
            <a:off x="9652823" y="6412984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Ruan</a:t>
            </a:r>
            <a:r>
              <a:rPr lang="en-US" dirty="0"/>
              <a:t> et. al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4789D-0852-4276-9F96-5F0D808522A5}"/>
              </a:ext>
            </a:extLst>
          </p:cNvPr>
          <p:cNvSpPr txBox="1"/>
          <p:nvPr/>
        </p:nvSpPr>
        <p:spPr>
          <a:xfrm>
            <a:off x="9652823" y="2781300"/>
            <a:ext cx="2247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 difference in complications between general surgery and plastic surgery in skin graft procedures</a:t>
            </a:r>
          </a:p>
        </p:txBody>
      </p:sp>
    </p:spTree>
    <p:extLst>
      <p:ext uri="{BB962C8B-B14F-4D97-AF65-F5344CB8AC3E}">
        <p14:creationId xmlns:p14="http://schemas.microsoft.com/office/powerpoint/2010/main" val="56515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FAD4-43F2-44E7-AB03-EBAF5689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918" y="613836"/>
            <a:ext cx="8911687" cy="1280890"/>
          </a:xfrm>
        </p:spPr>
        <p:txBody>
          <a:bodyPr/>
          <a:lstStyle/>
          <a:p>
            <a:r>
              <a:rPr lang="en-US" dirty="0"/>
              <a:t>Use of biologic agents in HS -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4AC8-73D5-46C1-83A7-8E836CBD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692" y="1412126"/>
            <a:ext cx="8466138" cy="46418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Biologics</a:t>
            </a:r>
            <a:r>
              <a:rPr lang="en-US" dirty="0"/>
              <a:t> = large, complex molecules that are produced within a living system (cell culture) using recombinant DNA technology</a:t>
            </a:r>
            <a:endParaRPr lang="en-US" b="1" dirty="0"/>
          </a:p>
          <a:p>
            <a:r>
              <a:rPr lang="en-US" b="1" dirty="0"/>
              <a:t>Why biologics in HS?</a:t>
            </a:r>
          </a:p>
          <a:p>
            <a:pPr lvl="1"/>
            <a:r>
              <a:rPr lang="en-US" b="1" dirty="0"/>
              <a:t>Immune dysregulation - </a:t>
            </a:r>
            <a:r>
              <a:rPr lang="en-US" dirty="0"/>
              <a:t>Inflammatory cytokines (IL-1, </a:t>
            </a:r>
            <a:r>
              <a:rPr lang="en-US" dirty="0" err="1"/>
              <a:t>TNFa</a:t>
            </a:r>
            <a:r>
              <a:rPr lang="en-US" dirty="0"/>
              <a:t>, IL-10, IL-12, IL-23) have been found to be elevated in HS lesions</a:t>
            </a:r>
          </a:p>
          <a:p>
            <a:pPr lvl="1"/>
            <a:r>
              <a:rPr lang="en-US" dirty="0"/>
              <a:t>Levels of inflammatory cytokines within intralesional skin may correlate with severity of disease</a:t>
            </a:r>
          </a:p>
          <a:p>
            <a:pPr lvl="1"/>
            <a:r>
              <a:rPr lang="en-US" dirty="0"/>
              <a:t>Patients with HS have higher circulating levels of inflammatory cytokines (</a:t>
            </a:r>
            <a:r>
              <a:rPr lang="en-US" dirty="0" err="1"/>
              <a:t>TNFa</a:t>
            </a:r>
            <a:r>
              <a:rPr lang="en-US" dirty="0"/>
              <a:t>) in serum</a:t>
            </a:r>
          </a:p>
          <a:p>
            <a:pPr lvl="1"/>
            <a:r>
              <a:rPr lang="en-US" dirty="0"/>
              <a:t>Increased numbers of Th17 cells noted HS lesion</a:t>
            </a:r>
          </a:p>
          <a:p>
            <a:pPr lvl="1"/>
            <a:endParaRPr lang="en-US" dirty="0"/>
          </a:p>
          <a:p>
            <a:r>
              <a:rPr lang="en-US" dirty="0"/>
              <a:t>Two classes of biologics used in HS:</a:t>
            </a:r>
          </a:p>
          <a:p>
            <a:pPr lvl="1"/>
            <a:r>
              <a:rPr lang="en-US" dirty="0"/>
              <a:t>Anti-</a:t>
            </a:r>
            <a:r>
              <a:rPr lang="en-US" dirty="0" err="1"/>
              <a:t>TNFa</a:t>
            </a:r>
            <a:r>
              <a:rPr lang="en-US" dirty="0"/>
              <a:t> therapy</a:t>
            </a:r>
          </a:p>
          <a:p>
            <a:pPr lvl="1"/>
            <a:r>
              <a:rPr lang="en-US" dirty="0"/>
              <a:t>Anti-Interleukin therapy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0B0C0-19B0-457A-A771-439912E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70AE0-BBFB-456B-B53A-538106831492}"/>
              </a:ext>
            </a:extLst>
          </p:cNvPr>
          <p:cNvSpPr/>
          <p:nvPr/>
        </p:nvSpPr>
        <p:spPr>
          <a:xfrm>
            <a:off x="8338135" y="6432034"/>
            <a:ext cx="397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Patil et. al 2018, Moran et al. 2017 </a:t>
            </a:r>
          </a:p>
        </p:txBody>
      </p:sp>
    </p:spTree>
    <p:extLst>
      <p:ext uri="{BB962C8B-B14F-4D97-AF65-F5344CB8AC3E}">
        <p14:creationId xmlns:p14="http://schemas.microsoft.com/office/powerpoint/2010/main" val="387505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7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7" name="Group 31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8" name="Rectangle 45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0" name="Rectangle 49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AF114-2F90-4D9A-97F3-BE5BB732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235" y="417742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Anti-TNF therapy</a:t>
            </a:r>
          </a:p>
        </p:txBody>
      </p:sp>
      <p:sp>
        <p:nvSpPr>
          <p:cNvPr id="61" name="Rectangle 51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9D0D08-8830-4781-8D19-46088A650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2133600"/>
            <a:ext cx="4322825" cy="375925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en-US" sz="2000" dirty="0"/>
              <a:t>IV administration</a:t>
            </a:r>
          </a:p>
          <a:p>
            <a:pPr lvl="2"/>
            <a:r>
              <a:rPr lang="en-US" sz="2000" dirty="0"/>
              <a:t>Infliximab (Remicade ®)</a:t>
            </a:r>
          </a:p>
          <a:p>
            <a:pPr lvl="1"/>
            <a:r>
              <a:rPr lang="en-US" sz="2000" dirty="0"/>
              <a:t>Subcutaneous Injection</a:t>
            </a:r>
          </a:p>
          <a:p>
            <a:pPr lvl="2"/>
            <a:r>
              <a:rPr lang="en-US" sz="2000" dirty="0"/>
              <a:t>Etanercept (Enbrel ®)</a:t>
            </a:r>
          </a:p>
          <a:p>
            <a:pPr lvl="2"/>
            <a:r>
              <a:rPr lang="en-US" sz="2000" dirty="0"/>
              <a:t>Adalimumab (Humira ®)</a:t>
            </a:r>
          </a:p>
          <a:p>
            <a:pPr lvl="2"/>
            <a:endParaRPr lang="en-US" sz="2000" dirty="0"/>
          </a:p>
          <a:p>
            <a:r>
              <a:rPr lang="en-US" sz="2400" b="1" dirty="0"/>
              <a:t>Most evidence exists for use of Adalimumab in HS</a:t>
            </a:r>
            <a:r>
              <a:rPr lang="en-US" sz="2400" dirty="0"/>
              <a:t>, Infliximab and Etanercept may not be as effective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305224-3FF7-4C0E-92B5-4A3F6C615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4157"/>
          <a:stretch/>
        </p:blipFill>
        <p:spPr>
          <a:xfrm>
            <a:off x="5421400" y="1088317"/>
            <a:ext cx="6505447" cy="3859914"/>
          </a:xfrm>
          <a:prstGeom prst="rect">
            <a:avLst/>
          </a:prstGeom>
        </p:spPr>
      </p:pic>
      <p:sp>
        <p:nvSpPr>
          <p:cNvPr id="62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616AF-21E4-4512-8794-8E5D2BA3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8DF10-5D00-4F04-AFAA-503ED1164FC2}"/>
              </a:ext>
            </a:extLst>
          </p:cNvPr>
          <p:cNvSpPr/>
          <p:nvPr/>
        </p:nvSpPr>
        <p:spPr>
          <a:xfrm>
            <a:off x="5370600" y="645106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Remicade ®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E33F4-3C30-4C67-A8C1-206D9BCD5BC4}"/>
              </a:ext>
            </a:extLst>
          </p:cNvPr>
          <p:cNvSpPr/>
          <p:nvPr/>
        </p:nvSpPr>
        <p:spPr>
          <a:xfrm>
            <a:off x="10068750" y="645106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Enbrel ®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8F55AE-A338-4308-8AC8-B730E87F46AD}"/>
              </a:ext>
            </a:extLst>
          </p:cNvPr>
          <p:cNvSpPr/>
          <p:nvPr/>
        </p:nvSpPr>
        <p:spPr>
          <a:xfrm>
            <a:off x="7730872" y="645106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Humira ®</a:t>
            </a:r>
          </a:p>
        </p:txBody>
      </p:sp>
    </p:spTree>
    <p:extLst>
      <p:ext uri="{BB962C8B-B14F-4D97-AF65-F5344CB8AC3E}">
        <p14:creationId xmlns:p14="http://schemas.microsoft.com/office/powerpoint/2010/main" val="134372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5589-FCD3-4816-86BF-17E968A0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462424"/>
            <a:ext cx="8911687" cy="1280890"/>
          </a:xfrm>
        </p:spPr>
        <p:txBody>
          <a:bodyPr/>
          <a:lstStyle/>
          <a:p>
            <a:r>
              <a:rPr lang="en-US" dirty="0"/>
              <a:t>Adalimumab (Humira ®)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F03C-BC7A-44CB-824D-8E9DEBC9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195AE-36FC-42F7-95DF-EE015A2E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112" y="1175378"/>
            <a:ext cx="9964738" cy="5168271"/>
          </a:xfrm>
        </p:spPr>
        <p:txBody>
          <a:bodyPr>
            <a:normAutofit/>
          </a:bodyPr>
          <a:lstStyle/>
          <a:p>
            <a:r>
              <a:rPr lang="en-US" sz="2400" b="1" dirty="0"/>
              <a:t>ONLY FDA APPROVED BIOLOGIC USED IN HS</a:t>
            </a:r>
          </a:p>
          <a:p>
            <a:r>
              <a:rPr lang="en-US" sz="2400" dirty="0"/>
              <a:t>Mechanism: Human monoclonal antibody against </a:t>
            </a:r>
            <a:r>
              <a:rPr lang="en-US" sz="2400" dirty="0" err="1"/>
              <a:t>TNFa</a:t>
            </a:r>
            <a:endParaRPr lang="en-US" sz="2400" dirty="0"/>
          </a:p>
          <a:p>
            <a:pPr lvl="1"/>
            <a:r>
              <a:rPr lang="en-US" sz="2000" dirty="0"/>
              <a:t>Binds to serum and membrane-bound </a:t>
            </a:r>
            <a:r>
              <a:rPr lang="en-US" sz="2000" dirty="0" err="1"/>
              <a:t>TNFa</a:t>
            </a:r>
            <a:r>
              <a:rPr lang="en-US" sz="2000" dirty="0"/>
              <a:t> → blocks inflammatory signaling</a:t>
            </a:r>
          </a:p>
          <a:p>
            <a:pPr lvl="2"/>
            <a:r>
              <a:rPr lang="en-US" sz="1800" dirty="0"/>
              <a:t>Leads to downstream decrease in IL-1B, CXCL9 and BLC</a:t>
            </a:r>
          </a:p>
          <a:p>
            <a:pPr lvl="2"/>
            <a:r>
              <a:rPr lang="en-US" sz="1800" dirty="0"/>
              <a:t>Reduced numbers of inflammatory lymphocytes in HS lesions after treatment</a:t>
            </a:r>
          </a:p>
          <a:p>
            <a:r>
              <a:rPr lang="en-US" sz="2400" dirty="0"/>
              <a:t>USE: Inflammatory active HS lesions (not useful in inactive, scarring lesions)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1F460-A122-4A33-A788-4D6AEDA12B91}"/>
              </a:ext>
            </a:extLst>
          </p:cNvPr>
          <p:cNvSpPr txBox="1"/>
          <p:nvPr/>
        </p:nvSpPr>
        <p:spPr>
          <a:xfrm>
            <a:off x="7372350" y="6488668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Zouboulis</a:t>
            </a:r>
            <a:r>
              <a:rPr lang="en-US" dirty="0"/>
              <a:t> et. al 2016, Martin-</a:t>
            </a:r>
            <a:r>
              <a:rPr lang="en-US" dirty="0" err="1"/>
              <a:t>Ezquerra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58029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5BE5-1906-4BA8-8219-32389A29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r>
              <a:rPr lang="en-US" dirty="0"/>
              <a:t>Adalimumab (Humira ®)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688A-2AA0-47A1-B88D-627982DAA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488" y="1486328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Retrospective studies: Cumulative response rate of </a:t>
            </a:r>
            <a:r>
              <a:rPr lang="en-US" b="1" dirty="0"/>
              <a:t>58.9%</a:t>
            </a:r>
          </a:p>
          <a:p>
            <a:r>
              <a:rPr lang="en-US" dirty="0"/>
              <a:t>Open prospective studies: </a:t>
            </a:r>
            <a:r>
              <a:rPr lang="en-US" b="1" dirty="0"/>
              <a:t>74.4%</a:t>
            </a:r>
            <a:r>
              <a:rPr lang="en-US" dirty="0"/>
              <a:t> patients experienced significant improvement</a:t>
            </a:r>
          </a:p>
          <a:p>
            <a:pPr lvl="1"/>
            <a:r>
              <a:rPr lang="en-US" dirty="0"/>
              <a:t>Beneficial effect, if any, will be observed between weeks 4-12</a:t>
            </a:r>
          </a:p>
          <a:p>
            <a:pPr lvl="1"/>
            <a:r>
              <a:rPr lang="en-US" dirty="0"/>
              <a:t>Dosage: 160 mg day 0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80 mg on week 2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40 mg once weekly from week 4 onward</a:t>
            </a:r>
          </a:p>
          <a:p>
            <a:pPr lvl="1"/>
            <a:r>
              <a:rPr lang="en-US" dirty="0"/>
              <a:t>Treatment must be sustained</a:t>
            </a:r>
          </a:p>
          <a:p>
            <a:pPr lvl="2"/>
            <a:r>
              <a:rPr lang="en-US" b="1" dirty="0"/>
              <a:t>Relapse occurs in 86.2% of patients at 11 weeks after discontinuation</a:t>
            </a:r>
          </a:p>
          <a:p>
            <a:pPr lvl="2"/>
            <a:r>
              <a:rPr lang="en-US" dirty="0"/>
              <a:t>Retreatment after relapse is equally effective</a:t>
            </a:r>
            <a:endParaRPr lang="en-US" b="1" dirty="0"/>
          </a:p>
          <a:p>
            <a:r>
              <a:rPr lang="en-US" dirty="0"/>
              <a:t>PIONEER Trials (Phase III clinical trials of Hurley stage II/III disease)</a:t>
            </a:r>
          </a:p>
          <a:p>
            <a:pPr lvl="1"/>
            <a:r>
              <a:rPr lang="en-US" b="1" dirty="0"/>
              <a:t>17.6% </a:t>
            </a:r>
            <a:r>
              <a:rPr lang="en-US" dirty="0"/>
              <a:t>of patients achieved</a:t>
            </a:r>
            <a:r>
              <a:rPr lang="en-US" i="1" dirty="0"/>
              <a:t> </a:t>
            </a:r>
            <a:r>
              <a:rPr lang="en-US" i="1" u="sng" dirty="0"/>
              <a:t>2-grade reduction</a:t>
            </a:r>
            <a:r>
              <a:rPr lang="en-US" u="sng" dirty="0"/>
              <a:t> </a:t>
            </a:r>
            <a:r>
              <a:rPr lang="en-US" dirty="0"/>
              <a:t>in Hurley score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1FD60-56B6-4D92-A4EC-D79F0427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2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30DD4-954E-498A-B833-D7C056FA8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190" y="622300"/>
            <a:ext cx="9808835" cy="5257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621-62E9-48B5-B96F-6E11A9DD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7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98BB-4EAF-435B-95AD-08132DD6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Anti-interleukin therapy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DEE6C-8C07-4E3A-B28E-5C040BEE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4911" y="1441450"/>
            <a:ext cx="4342894" cy="516965"/>
          </a:xfrm>
        </p:spPr>
        <p:txBody>
          <a:bodyPr/>
          <a:lstStyle/>
          <a:p>
            <a:r>
              <a:rPr lang="en-US" sz="2800" dirty="0"/>
              <a:t>Ustekinumab (</a:t>
            </a:r>
            <a:r>
              <a:rPr lang="en-US" sz="2800" dirty="0" err="1"/>
              <a:t>Stelara</a:t>
            </a:r>
            <a:r>
              <a:rPr lang="en-US" sz="2800" dirty="0"/>
              <a:t> ®)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C6A6E-897A-40F3-8A6E-78A1BD77F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11400" y="1958416"/>
            <a:ext cx="4506405" cy="3354060"/>
          </a:xfrm>
        </p:spPr>
        <p:txBody>
          <a:bodyPr/>
          <a:lstStyle/>
          <a:p>
            <a:r>
              <a:rPr lang="en-US" sz="2000" dirty="0"/>
              <a:t>Binds to p40 subunit of both IL-12 and IL-23</a:t>
            </a:r>
          </a:p>
          <a:p>
            <a:r>
              <a:rPr lang="en-US" sz="2000" dirty="0"/>
              <a:t>47% of moderate/severe HS patients have clinical response improvement at week 40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D35CCE-3C6C-4EF0-B57F-F6FA26683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92329" y="1378925"/>
            <a:ext cx="3999001" cy="576262"/>
          </a:xfrm>
        </p:spPr>
        <p:txBody>
          <a:bodyPr/>
          <a:lstStyle/>
          <a:p>
            <a:r>
              <a:rPr lang="en-US" sz="2800" dirty="0"/>
              <a:t>Anakinra  (</a:t>
            </a:r>
            <a:r>
              <a:rPr lang="en-US" sz="2800" dirty="0" err="1"/>
              <a:t>Kinaret</a:t>
            </a:r>
            <a:r>
              <a:rPr lang="en-US" sz="2800" dirty="0"/>
              <a:t> ®)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B3F35-C694-4D4D-A17B-2794A984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83EA19-2C0E-4A41-A177-60840E29D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52657" y="1955188"/>
            <a:ext cx="4338674" cy="3354060"/>
          </a:xfrm>
        </p:spPr>
        <p:txBody>
          <a:bodyPr/>
          <a:lstStyle/>
          <a:p>
            <a:r>
              <a:rPr lang="en-US" sz="2000" dirty="0"/>
              <a:t>IL-1B Receptor antagonist</a:t>
            </a:r>
          </a:p>
          <a:p>
            <a:r>
              <a:rPr lang="en-US" sz="2000" dirty="0"/>
              <a:t>Improvement in disease activity in 67% of patients (vs. 20% in placebo)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A58E45-D96C-4EFA-BB6C-2139709F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67" y="3370625"/>
            <a:ext cx="4579938" cy="3434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883BF4-E16C-4180-BDAB-31586EC87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206" b="2695"/>
          <a:stretch/>
        </p:blipFill>
        <p:spPr>
          <a:xfrm>
            <a:off x="8059079" y="3370625"/>
            <a:ext cx="2170771" cy="34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BFCD-5515-4D0D-89EA-57AAB35D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62" y="512462"/>
            <a:ext cx="8911687" cy="1280890"/>
          </a:xfrm>
        </p:spPr>
        <p:txBody>
          <a:bodyPr/>
          <a:lstStyle/>
          <a:p>
            <a:r>
              <a:rPr lang="en-US" dirty="0"/>
              <a:t>Biologic agents, concerns: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5A8C19-99F7-4417-8188-F06A5735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762" y="1540189"/>
            <a:ext cx="4033838" cy="5170474"/>
          </a:xfrm>
        </p:spPr>
        <p:txBody>
          <a:bodyPr>
            <a:normAutofit/>
          </a:bodyPr>
          <a:lstStyle/>
          <a:p>
            <a:r>
              <a:rPr lang="en-US" b="1" dirty="0"/>
              <a:t>COST</a:t>
            </a:r>
          </a:p>
          <a:p>
            <a:r>
              <a:rPr lang="en-US" b="1" dirty="0"/>
              <a:t>Immunosuppression</a:t>
            </a:r>
          </a:p>
          <a:p>
            <a:pPr lvl="1"/>
            <a:r>
              <a:rPr lang="en-US" dirty="0"/>
              <a:t>Need to screen for infection, latent Tb, HIV and viral hepatitis</a:t>
            </a:r>
          </a:p>
          <a:p>
            <a:r>
              <a:rPr lang="en-US" dirty="0"/>
              <a:t>Contraindicated in pregnancy</a:t>
            </a:r>
          </a:p>
          <a:p>
            <a:pPr lvl="1"/>
            <a:r>
              <a:rPr lang="en-US" dirty="0"/>
              <a:t>3-5:1 ratio of females to males with HS</a:t>
            </a:r>
          </a:p>
          <a:p>
            <a:pPr lvl="1"/>
            <a:r>
              <a:rPr lang="en-US" dirty="0"/>
              <a:t>Onset in puberty (child bearing age)</a:t>
            </a:r>
          </a:p>
          <a:p>
            <a:r>
              <a:rPr lang="en-US" dirty="0"/>
              <a:t>Risk of causing other dermatologic complications (paradoxical psoriaform reactions)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6BBE2-C47A-4598-B71F-22118D48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6797F91-22DB-4522-901C-89A675A3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717530"/>
              </p:ext>
            </p:extLst>
          </p:nvPr>
        </p:nvGraphicFramePr>
        <p:xfrm>
          <a:off x="6008313" y="2429558"/>
          <a:ext cx="6122988" cy="412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F6094EB-0302-448A-8BA6-09A75CC39D0E}"/>
              </a:ext>
            </a:extLst>
          </p:cNvPr>
          <p:cNvSpPr txBox="1"/>
          <p:nvPr/>
        </p:nvSpPr>
        <p:spPr>
          <a:xfrm>
            <a:off x="6375402" y="1744226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cost of biologics used in treatment of HS</a:t>
            </a:r>
          </a:p>
        </p:txBody>
      </p:sp>
    </p:spTree>
    <p:extLst>
      <p:ext uri="{BB962C8B-B14F-4D97-AF65-F5344CB8AC3E}">
        <p14:creationId xmlns:p14="http://schemas.microsoft.com/office/powerpoint/2010/main" val="37456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202B-BFD9-4D41-A42D-7CB2C490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830" y="307315"/>
            <a:ext cx="8911687" cy="1280890"/>
          </a:xfrm>
        </p:spPr>
        <p:txBody>
          <a:bodyPr/>
          <a:lstStyle/>
          <a:p>
            <a:r>
              <a:rPr lang="en-US" dirty="0"/>
              <a:t>Comparison of treatments for 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73573-F553-4145-8C23-D03FAB845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214" y="1309157"/>
            <a:ext cx="3992732" cy="576262"/>
          </a:xfrm>
        </p:spPr>
        <p:txBody>
          <a:bodyPr/>
          <a:lstStyle/>
          <a:p>
            <a:r>
              <a:rPr lang="en-US" b="1" dirty="0"/>
              <a:t>Biologics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2C1F4-A8D2-4CC1-9447-B4BB3453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005" y="2075435"/>
            <a:ext cx="5034321" cy="39197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May be used as an </a:t>
            </a:r>
            <a:r>
              <a:rPr lang="en-US" b="1" dirty="0"/>
              <a:t>alternative second step before surgery </a:t>
            </a:r>
            <a:r>
              <a:rPr lang="en-US" dirty="0"/>
              <a:t>in Hurley grade III patients</a:t>
            </a:r>
          </a:p>
          <a:p>
            <a:r>
              <a:rPr lang="en-US" dirty="0"/>
              <a:t>Can be used as an adjuvant therapy to “cool” an area before surgery</a:t>
            </a:r>
          </a:p>
          <a:p>
            <a:r>
              <a:rPr lang="en-US" dirty="0"/>
              <a:t>Can result in dramatic reduction in disease severity as measured by Hurley score </a:t>
            </a:r>
          </a:p>
          <a:p>
            <a:pPr lvl="1"/>
            <a:r>
              <a:rPr lang="en-US" b="1" dirty="0"/>
              <a:t>Can then use more conservative surgery</a:t>
            </a:r>
          </a:p>
          <a:p>
            <a:r>
              <a:rPr lang="en-US" dirty="0"/>
              <a:t>Useful in managing disease refractory to initial therapy</a:t>
            </a:r>
          </a:p>
          <a:p>
            <a:r>
              <a:rPr lang="en-US" dirty="0"/>
              <a:t>Risks:</a:t>
            </a:r>
          </a:p>
          <a:p>
            <a:pPr lvl="1"/>
            <a:r>
              <a:rPr lang="en-US" dirty="0"/>
              <a:t>Immunosuppression</a:t>
            </a:r>
          </a:p>
          <a:p>
            <a:pPr lvl="1"/>
            <a:r>
              <a:rPr lang="en-US" dirty="0"/>
              <a:t>Financial burden</a:t>
            </a:r>
          </a:p>
          <a:p>
            <a:pPr lvl="1"/>
            <a:r>
              <a:rPr lang="en-US" dirty="0"/>
              <a:t>Risk of relapse with discontinuation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5B0B7-8758-4BD7-904F-5F7DA4B22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6344" y="1309157"/>
            <a:ext cx="3119854" cy="576262"/>
          </a:xfrm>
        </p:spPr>
        <p:txBody>
          <a:bodyPr/>
          <a:lstStyle/>
          <a:p>
            <a:r>
              <a:rPr lang="en-US" b="1" dirty="0"/>
              <a:t>Surgery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03F3-17E1-4F20-9848-259F656FE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1695" y="2075435"/>
            <a:ext cx="5503310" cy="4475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 rate of disease recurrence in wide excision procedures</a:t>
            </a:r>
          </a:p>
          <a:p>
            <a:r>
              <a:rPr lang="en-US" dirty="0"/>
              <a:t>Highly successful in gluteal, perineal/perianal disease – possibly curative</a:t>
            </a:r>
          </a:p>
          <a:p>
            <a:r>
              <a:rPr lang="en-US" dirty="0"/>
              <a:t>Risk of morbidity </a:t>
            </a:r>
          </a:p>
          <a:p>
            <a:pPr lvl="1"/>
            <a:r>
              <a:rPr lang="en-US" dirty="0"/>
              <a:t>Wound dehiscence</a:t>
            </a:r>
          </a:p>
          <a:p>
            <a:pPr lvl="1"/>
            <a:r>
              <a:rPr lang="en-US" dirty="0"/>
              <a:t>Post-op transfusion</a:t>
            </a:r>
          </a:p>
          <a:p>
            <a:pPr lvl="1"/>
            <a:r>
              <a:rPr lang="en-US" dirty="0"/>
              <a:t>Reoperation</a:t>
            </a:r>
          </a:p>
          <a:p>
            <a:pPr lvl="1"/>
            <a:r>
              <a:rPr lang="en-US" dirty="0"/>
              <a:t>Readmission</a:t>
            </a:r>
          </a:p>
          <a:p>
            <a:pPr lvl="1"/>
            <a:r>
              <a:rPr lang="en-US" b="1" dirty="0"/>
              <a:t>Significant risk for scarring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45C9B-8702-4D5C-9B06-865496EC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5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4CE3CB-2E02-4CE9-A2B3-85BCB7E7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524BE5-67CD-4832-940A-22173B962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1398" y="1604480"/>
            <a:ext cx="5269485" cy="43082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Hidradenitis suppurativa is a relatively rare disease with significant morbidity associated with the natural history of disease</a:t>
            </a:r>
          </a:p>
          <a:p>
            <a:r>
              <a:rPr lang="en-US" dirty="0"/>
              <a:t>Mechanistically related to structural abnormalities of the pilosebaceous unit and immune dysregulation</a:t>
            </a:r>
          </a:p>
          <a:p>
            <a:r>
              <a:rPr lang="en-US" dirty="0"/>
              <a:t>Options for treatment have classically involved systemic treatment with antibiotics/antiandrogens and surgical intervention</a:t>
            </a:r>
          </a:p>
          <a:p>
            <a:r>
              <a:rPr lang="en-US" b="1" dirty="0"/>
              <a:t>Biologics</a:t>
            </a:r>
            <a:r>
              <a:rPr lang="en-US" dirty="0"/>
              <a:t> represent a new therapeutic intervention with HS, that can be used as a </a:t>
            </a:r>
            <a:r>
              <a:rPr lang="en-US" b="1" dirty="0"/>
              <a:t>viable alternative or adjuvant for surgical therapy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9CEE60-445C-4A5C-8488-FB7D52A85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8554" y="1604480"/>
            <a:ext cx="4691316" cy="410766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Biologics are expensive </a:t>
            </a:r>
            <a:r>
              <a:rPr lang="en-US" dirty="0"/>
              <a:t>on an annual basis and may need to be </a:t>
            </a:r>
            <a:r>
              <a:rPr lang="en-US" b="1" dirty="0"/>
              <a:t>continually used due to risk of relapse </a:t>
            </a:r>
            <a:r>
              <a:rPr lang="en-US" dirty="0"/>
              <a:t>with discontinuation</a:t>
            </a:r>
          </a:p>
          <a:p>
            <a:r>
              <a:rPr lang="en-US" dirty="0"/>
              <a:t>Surgery is still, to date, the most cost-effective management option for severe (Hurley Stage III) disease</a:t>
            </a:r>
          </a:p>
          <a:p>
            <a:pPr lvl="1"/>
            <a:r>
              <a:rPr lang="en-US" b="1" dirty="0"/>
              <a:t>Biologics can be used before surgery; less extensive surgery required</a:t>
            </a:r>
          </a:p>
          <a:p>
            <a:r>
              <a:rPr lang="en-US" dirty="0"/>
              <a:t>General surgeons manage a majority of surgical HS patients, with similar rates of complications compared to plastic surgeons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F2B2D-9D3A-40E3-B365-E801F091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4730-0A17-4419-A60C-3AACF1CE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23D0-ABD4-45D8-92B4-4D4EE4A8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216" y="2133600"/>
            <a:ext cx="10105396" cy="343258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Define Hidradenitis Suppurativa (HS), its clinical presentation and pathogenesis</a:t>
            </a:r>
          </a:p>
          <a:p>
            <a:r>
              <a:rPr lang="en-US" sz="2800" dirty="0"/>
              <a:t>Outline the surgical management of HS</a:t>
            </a:r>
          </a:p>
          <a:p>
            <a:r>
              <a:rPr lang="en-US" sz="2800" dirty="0"/>
              <a:t>Define biologic agents, their mechanism and usage in HS</a:t>
            </a:r>
          </a:p>
          <a:p>
            <a:r>
              <a:rPr lang="en-US" sz="2800" dirty="0"/>
              <a:t>Compare and contrast the outcomes of surgical vs. pharmacological management with biological agents of 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49FE8-EA82-479C-95E9-122553B5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2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FA25-1A2D-46AB-A250-C8BCEBAA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r>
              <a:rPr lang="en-US" dirty="0"/>
              <a:t>Hidradenitis Suppurativa – 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55CB-942A-4F2D-9AE9-48C06A015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Deep, tender suppurative subcutaneous nodules with fibrosis and development of sinus tracts between lesions → indurated plaques and thick linear scars band</a:t>
            </a:r>
          </a:p>
          <a:p>
            <a:pPr lvl="1"/>
            <a:r>
              <a:rPr lang="en-US" dirty="0"/>
              <a:t>Nodules can progress to form abscesses that drain purulent discharge to the skin or to neighboring structures</a:t>
            </a:r>
          </a:p>
          <a:p>
            <a:r>
              <a:rPr lang="en-US" dirty="0"/>
              <a:t>Primarily occurs in areas rich with apocrine glands</a:t>
            </a:r>
          </a:p>
          <a:p>
            <a:pPr lvl="1"/>
            <a:r>
              <a:rPr lang="en-US" dirty="0"/>
              <a:t>Axillae (most common), perianal, perineum, inguinal, inner thighs, mammary, inframammary</a:t>
            </a:r>
          </a:p>
          <a:p>
            <a:r>
              <a:rPr lang="en-US" dirty="0"/>
              <a:t>Varying severity in clinical picture</a:t>
            </a:r>
          </a:p>
          <a:p>
            <a:pPr lvl="1"/>
            <a:r>
              <a:rPr lang="en-US" dirty="0"/>
              <a:t>Hurley staging system</a:t>
            </a:r>
          </a:p>
          <a:p>
            <a:r>
              <a:rPr lang="en-US" dirty="0"/>
              <a:t>Prevalence of ~0.1-1% in general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50C1A-C083-4123-8E5D-E91E5F6C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418F1-4C3F-4B2E-918E-0D9347DC8C95}"/>
              </a:ext>
            </a:extLst>
          </p:cNvPr>
          <p:cNvSpPr txBox="1"/>
          <p:nvPr/>
        </p:nvSpPr>
        <p:spPr>
          <a:xfrm>
            <a:off x="8442391" y="6419587"/>
            <a:ext cx="379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Patil et. al 2018, Gard et. al 2017</a:t>
            </a:r>
          </a:p>
        </p:txBody>
      </p:sp>
    </p:spTree>
    <p:extLst>
      <p:ext uri="{BB962C8B-B14F-4D97-AF65-F5344CB8AC3E}">
        <p14:creationId xmlns:p14="http://schemas.microsoft.com/office/powerpoint/2010/main" val="174159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4C9AD6-E2E5-40A8-BAE7-0D706027F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85" t="7763" r="6187" b="15246"/>
          <a:stretch/>
        </p:blipFill>
        <p:spPr>
          <a:xfrm>
            <a:off x="3436632" y="159132"/>
            <a:ext cx="5129517" cy="64495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8BF1E-C615-4FC0-BD10-A98D956E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4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540C-C124-4C5B-BE75-6CB8FCC8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r>
              <a:rPr lang="en-US" dirty="0"/>
              <a:t>Pathogenesis of 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9F17A-6208-49D4-9AC5-3AA66665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1540188"/>
            <a:ext cx="10629900" cy="5317812"/>
          </a:xfrm>
        </p:spPr>
        <p:txBody>
          <a:bodyPr>
            <a:normAutofit/>
          </a:bodyPr>
          <a:lstStyle/>
          <a:p>
            <a:r>
              <a:rPr lang="en-US" sz="2400" dirty="0"/>
              <a:t>The pathogenesis of HS is most likely multifactorial</a:t>
            </a:r>
          </a:p>
          <a:p>
            <a:pPr lvl="1"/>
            <a:r>
              <a:rPr lang="en-US" sz="2000" dirty="0"/>
              <a:t>Initially thought to be a primary apocrine gland disorder</a:t>
            </a:r>
          </a:p>
          <a:p>
            <a:pPr lvl="1"/>
            <a:r>
              <a:rPr lang="en-US" sz="2000" dirty="0"/>
              <a:t>Now thought to structural abnormality and secondary inflammation of the pilosebaceous unit</a:t>
            </a:r>
          </a:p>
          <a:p>
            <a:pPr lvl="2"/>
            <a:r>
              <a:rPr lang="en-US" sz="1800" b="1" dirty="0"/>
              <a:t>Structural changes </a:t>
            </a:r>
            <a:r>
              <a:rPr lang="en-US" sz="1800" dirty="0"/>
              <a:t>→ occlusion of the pilosebaceous unit → perifollicular inflammation</a:t>
            </a:r>
          </a:p>
          <a:p>
            <a:pPr lvl="3"/>
            <a:r>
              <a:rPr lang="en-US" sz="1600" dirty="0"/>
              <a:t>Epithelial stem cells in bulge of hair follicle → subcutaneous sinuses/tracts</a:t>
            </a:r>
          </a:p>
          <a:p>
            <a:pPr lvl="2"/>
            <a:r>
              <a:rPr lang="en-US" sz="1800" b="1" dirty="0"/>
              <a:t>Immune dysregulation </a:t>
            </a:r>
            <a:r>
              <a:rPr lang="en-US" sz="1800" dirty="0"/>
              <a:t>(innate and adaptive) → Overexpression of cytokines</a:t>
            </a:r>
          </a:p>
          <a:p>
            <a:pPr lvl="3"/>
            <a:r>
              <a:rPr lang="en-US" sz="1600" b="1" dirty="0"/>
              <a:t>Both structural changes and immune dysregulation </a:t>
            </a:r>
            <a:r>
              <a:rPr lang="en-US" sz="1600" dirty="0"/>
              <a:t>are </a:t>
            </a:r>
            <a:r>
              <a:rPr lang="en-US" sz="1600" b="1" dirty="0"/>
              <a:t>necessary</a:t>
            </a:r>
            <a:r>
              <a:rPr lang="en-US" sz="1600" dirty="0"/>
              <a:t> to develop HS</a:t>
            </a:r>
          </a:p>
          <a:p>
            <a:pPr lvl="3"/>
            <a:r>
              <a:rPr lang="en-US" sz="1600" dirty="0"/>
              <a:t>Infection is a secondary pathogenic factor – makes disease works but does not cause it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1F5DD-6CD0-4422-9C13-FDFB2D08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7EB10-75BC-4B9D-8309-BE3461845AFE}"/>
              </a:ext>
            </a:extLst>
          </p:cNvPr>
          <p:cNvSpPr txBox="1"/>
          <p:nvPr/>
        </p:nvSpPr>
        <p:spPr>
          <a:xfrm>
            <a:off x="9601200" y="6407150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Napolitano et. al 2018</a:t>
            </a:r>
          </a:p>
        </p:txBody>
      </p:sp>
    </p:spTree>
    <p:extLst>
      <p:ext uri="{BB962C8B-B14F-4D97-AF65-F5344CB8AC3E}">
        <p14:creationId xmlns:p14="http://schemas.microsoft.com/office/powerpoint/2010/main" val="332054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5C1B-B342-4ABC-8D86-61813A18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r>
              <a:rPr lang="en-US" dirty="0"/>
              <a:t>HS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EF33-3A27-476B-BD01-B15D3A7F0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006" y="1390650"/>
            <a:ext cx="9297988" cy="4768850"/>
          </a:xfrm>
        </p:spPr>
        <p:txBody>
          <a:bodyPr/>
          <a:lstStyle/>
          <a:p>
            <a:r>
              <a:rPr lang="en-US" sz="2000" dirty="0"/>
              <a:t>Female gender (3-5:1 ratio of females to males with HS)</a:t>
            </a:r>
          </a:p>
          <a:p>
            <a:r>
              <a:rPr lang="en-US" sz="2000" dirty="0"/>
              <a:t>Cigarette smoking</a:t>
            </a:r>
          </a:p>
          <a:p>
            <a:r>
              <a:rPr lang="en-US" sz="2000" dirty="0"/>
              <a:t>Obesity</a:t>
            </a:r>
          </a:p>
          <a:p>
            <a:r>
              <a:rPr lang="en-US" sz="2000" dirty="0"/>
              <a:t>Genetics / Family history (30-40% of patients have positive </a:t>
            </a:r>
            <a:r>
              <a:rPr lang="en-US" sz="2000" dirty="0" err="1"/>
              <a:t>FHx</a:t>
            </a:r>
            <a:r>
              <a:rPr lang="en-US" sz="2000" dirty="0"/>
              <a:t>)</a:t>
            </a:r>
          </a:p>
          <a:p>
            <a:r>
              <a:rPr lang="en-US" sz="2000" dirty="0"/>
              <a:t>Hormones / oral contraceptives (onset in puberty)</a:t>
            </a:r>
          </a:p>
          <a:p>
            <a:r>
              <a:rPr lang="en-US" sz="2000" dirty="0"/>
              <a:t>Mechanical stress (follicular rupture)</a:t>
            </a:r>
          </a:p>
          <a:p>
            <a:r>
              <a:rPr lang="en-US" sz="2000" dirty="0"/>
              <a:t>Associated syndromes:</a:t>
            </a:r>
          </a:p>
          <a:p>
            <a:pPr lvl="1"/>
            <a:r>
              <a:rPr lang="en-US" sz="1800" dirty="0"/>
              <a:t>IBD/Crohn’s disease</a:t>
            </a:r>
          </a:p>
          <a:p>
            <a:pPr lvl="1"/>
            <a:r>
              <a:rPr lang="en-US" sz="1800" dirty="0"/>
              <a:t>Follicular occlusion tetrad </a:t>
            </a:r>
          </a:p>
          <a:p>
            <a:pPr lvl="1"/>
            <a:r>
              <a:rPr lang="en-US" sz="1800" dirty="0"/>
              <a:t>PAPASH syndrome (pyogenic arthritis, pyoderma gangrenosum, acne vulgaris, suppurative hidradenitis syndrome)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FB59B-80A4-4D60-9D91-8C89DD28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8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1A14-6D3D-4129-AE20-9C8B3DFF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r>
              <a:rPr lang="en-US" dirty="0"/>
              <a:t>Hurley Staging system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1FD270-24D7-4536-9F1C-9FF84C400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01"/>
          <a:stretch/>
        </p:blipFill>
        <p:spPr>
          <a:xfrm>
            <a:off x="362257" y="1855603"/>
            <a:ext cx="3840480" cy="2590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F705-05F5-4681-8ED6-512DA1A7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89AFF-4A20-4BB6-AD53-8A8AB7A2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189" y="1870598"/>
            <a:ext cx="3840480" cy="2575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4AAEE4-1BB9-4DC8-BF08-27855FE76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50"/>
          <a:stretch/>
        </p:blipFill>
        <p:spPr>
          <a:xfrm>
            <a:off x="8302121" y="1878096"/>
            <a:ext cx="3840480" cy="2575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867AC2-B741-4BBA-8D19-95B487086745}"/>
              </a:ext>
            </a:extLst>
          </p:cNvPr>
          <p:cNvSpPr txBox="1"/>
          <p:nvPr/>
        </p:nvSpPr>
        <p:spPr>
          <a:xfrm>
            <a:off x="1250950" y="4572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Hurley Stage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Nodules/abscess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scarring or sinus tracts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BAC54-71EA-484A-B0B8-659F72EF3EC6}"/>
              </a:ext>
            </a:extLst>
          </p:cNvPr>
          <p:cNvSpPr/>
          <p:nvPr/>
        </p:nvSpPr>
        <p:spPr>
          <a:xfrm>
            <a:off x="4940428" y="4572000"/>
            <a:ext cx="2743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Hurley Stage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Recurrent abscesses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Sinus tract formation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9336F-C19D-4313-9EA6-F6821762BBF3}"/>
              </a:ext>
            </a:extLst>
          </p:cNvPr>
          <p:cNvSpPr/>
          <p:nvPr/>
        </p:nvSpPr>
        <p:spPr>
          <a:xfrm>
            <a:off x="9052439" y="4572000"/>
            <a:ext cx="274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Hurley Stage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Diffuse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interconnected sinus tracts and abscesses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F0617-75F2-481A-A878-306C56155444}"/>
              </a:ext>
            </a:extLst>
          </p:cNvPr>
          <p:cNvSpPr/>
          <p:nvPr/>
        </p:nvSpPr>
        <p:spPr>
          <a:xfrm>
            <a:off x="4582224" y="6400284"/>
            <a:ext cx="760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Ingram et. al 2018, Hidradenitis suppurativa: Treatment (UpToDate)</a:t>
            </a:r>
          </a:p>
        </p:txBody>
      </p:sp>
    </p:spTree>
    <p:extLst>
      <p:ext uri="{BB962C8B-B14F-4D97-AF65-F5344CB8AC3E}">
        <p14:creationId xmlns:p14="http://schemas.microsoft.com/office/powerpoint/2010/main" val="113150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8EA88-7F50-48F3-BF68-CF62A5D1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A2CE9-8558-42DD-9A03-1EA9B24F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461" y="6356350"/>
            <a:ext cx="2599539" cy="50165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Zouboulis</a:t>
            </a:r>
            <a:r>
              <a:rPr lang="en-US" dirty="0"/>
              <a:t> et. al 2016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B0AA4-7157-4F8C-B43F-5A27F597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95" y="857006"/>
            <a:ext cx="4948010" cy="57501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FB0546-7423-4F36-A8F1-BDE5344171F0}"/>
              </a:ext>
            </a:extLst>
          </p:cNvPr>
          <p:cNvSpPr/>
          <p:nvPr/>
        </p:nvSpPr>
        <p:spPr>
          <a:xfrm>
            <a:off x="2455872" y="203007"/>
            <a:ext cx="8007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Treatment of HS – A stepwise approach</a:t>
            </a:r>
          </a:p>
        </p:txBody>
      </p:sp>
    </p:spTree>
    <p:extLst>
      <p:ext uri="{BB962C8B-B14F-4D97-AF65-F5344CB8AC3E}">
        <p14:creationId xmlns:p14="http://schemas.microsoft.com/office/powerpoint/2010/main" val="5927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C88C-7676-4EC1-A123-54515357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r>
              <a:rPr lang="en-US" dirty="0"/>
              <a:t>Surgical management of 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FB6F-B946-41CA-B9D6-90AF79B3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93" y="1504229"/>
            <a:ext cx="5259925" cy="50193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Punch debridement </a:t>
            </a:r>
          </a:p>
          <a:p>
            <a:pPr lvl="1"/>
            <a:r>
              <a:rPr lang="en-US" dirty="0"/>
              <a:t>Hurley Stage I/II</a:t>
            </a:r>
          </a:p>
          <a:p>
            <a:r>
              <a:rPr lang="en-US" dirty="0"/>
              <a:t>Unroofing (local or extensive)</a:t>
            </a:r>
          </a:p>
          <a:p>
            <a:pPr lvl="1"/>
            <a:r>
              <a:rPr lang="en-US" dirty="0"/>
              <a:t>Hurley Stage II/III</a:t>
            </a:r>
          </a:p>
          <a:p>
            <a:r>
              <a:rPr lang="en-US" dirty="0"/>
              <a:t>Local incision and drainage</a:t>
            </a:r>
          </a:p>
          <a:p>
            <a:pPr lvl="1"/>
            <a:r>
              <a:rPr lang="en-US" dirty="0"/>
              <a:t>Used when painful abscess is present</a:t>
            </a:r>
          </a:p>
          <a:p>
            <a:pPr lvl="1"/>
            <a:r>
              <a:rPr lang="en-US" dirty="0"/>
              <a:t>Does not clear actively growing tissue</a:t>
            </a:r>
          </a:p>
          <a:p>
            <a:r>
              <a:rPr lang="en-US" dirty="0"/>
              <a:t>Wide excision and reconstruction</a:t>
            </a:r>
          </a:p>
          <a:p>
            <a:pPr lvl="1"/>
            <a:r>
              <a:rPr lang="en-US" dirty="0"/>
              <a:t>Hurley Stage III</a:t>
            </a:r>
          </a:p>
          <a:p>
            <a:pPr lvl="1"/>
            <a:r>
              <a:rPr lang="en-US" dirty="0"/>
              <a:t>Excision can heal by primary or secondary intention</a:t>
            </a:r>
          </a:p>
          <a:p>
            <a:pPr lvl="2"/>
            <a:r>
              <a:rPr lang="en-US" dirty="0"/>
              <a:t>Can use skin grafts/flaps for larger excisions</a:t>
            </a:r>
          </a:p>
          <a:p>
            <a:pPr lvl="2"/>
            <a:r>
              <a:rPr lang="en-US" dirty="0"/>
              <a:t>New method uses “recycled” skin grafts from site of disease</a:t>
            </a:r>
          </a:p>
          <a:p>
            <a:r>
              <a:rPr lang="en-US" dirty="0"/>
              <a:t>Others : CO2 laser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DFD56-E66D-4A81-89E4-EADE27D0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FB2557-2ED8-4679-9A48-184CFE88A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31539"/>
              </p:ext>
            </p:extLst>
          </p:nvPr>
        </p:nvGraphicFramePr>
        <p:xfrm>
          <a:off x="5943600" y="1540189"/>
          <a:ext cx="6172200" cy="41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5981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928</TotalTime>
  <Words>1215</Words>
  <Application>Microsoft Office PowerPoint</Application>
  <PresentationFormat>Widescreen</PresentationFormat>
  <Paragraphs>176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Wisp</vt:lpstr>
      <vt:lpstr>Biologic agents in the treatment of Hidradenitis Suppurativa </vt:lpstr>
      <vt:lpstr>Learning Objectives</vt:lpstr>
      <vt:lpstr>Hidradenitis Suppurativa – clinical presentation</vt:lpstr>
      <vt:lpstr>PowerPoint Presentation</vt:lpstr>
      <vt:lpstr>Pathogenesis of HS</vt:lpstr>
      <vt:lpstr>HS Risk Factors</vt:lpstr>
      <vt:lpstr>Hurley Staging system</vt:lpstr>
      <vt:lpstr>PowerPoint Presentation</vt:lpstr>
      <vt:lpstr>Surgical management of HS</vt:lpstr>
      <vt:lpstr>Who surgically manages HS?</vt:lpstr>
      <vt:lpstr>Use of biologic agents in HS - rationale</vt:lpstr>
      <vt:lpstr>Anti-TNF therapy</vt:lpstr>
      <vt:lpstr>Adalimumab (Humira ®)</vt:lpstr>
      <vt:lpstr>Adalimumab (Humira ®)</vt:lpstr>
      <vt:lpstr>PowerPoint Presentation</vt:lpstr>
      <vt:lpstr>Anti-interleukin therapy</vt:lpstr>
      <vt:lpstr>Biologic agents, concerns:</vt:lpstr>
      <vt:lpstr>Comparison of treatments for HS</vt:lpstr>
      <vt:lpstr>Take home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Jedlowski</dc:creator>
  <cp:lastModifiedBy>Patrick Jedlowski</cp:lastModifiedBy>
  <cp:revision>2</cp:revision>
  <dcterms:created xsi:type="dcterms:W3CDTF">2018-07-28T04:14:10Z</dcterms:created>
  <dcterms:modified xsi:type="dcterms:W3CDTF">2018-07-31T05:01:39Z</dcterms:modified>
</cp:coreProperties>
</file>