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1" r:id="rId6"/>
    <p:sldId id="264" r:id="rId7"/>
    <p:sldId id="262" r:id="rId8"/>
    <p:sldId id="265" r:id="rId9"/>
    <p:sldId id="266" r:id="rId10"/>
    <p:sldId id="267" r:id="rId11"/>
    <p:sldId id="268" r:id="rId12"/>
    <p:sldId id="260"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p:scale>
          <a:sx n="75" d="100"/>
          <a:sy n="75" d="100"/>
        </p:scale>
        <p:origin x="345"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Leak in Open Chole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Leak</c:v>
                </c:pt>
                <c:pt idx="1">
                  <c:v>No leak</c:v>
                </c:pt>
              </c:strCache>
            </c:strRef>
          </c:cat>
          <c:val>
            <c:numRef>
              <c:f>Sheet1!$B$2:$B$5</c:f>
              <c:numCache>
                <c:formatCode>General</c:formatCode>
                <c:ptCount val="4"/>
                <c:pt idx="0">
                  <c:v>0.5</c:v>
                </c:pt>
                <c:pt idx="1">
                  <c:v>99</c:v>
                </c:pt>
              </c:numCache>
            </c:numRef>
          </c:val>
          <c:extLst>
            <c:ext xmlns:c16="http://schemas.microsoft.com/office/drawing/2014/chart" uri="{C3380CC4-5D6E-409C-BE32-E72D297353CC}">
              <c16:uniqueId val="{00000000-3757-4996-A5B9-547A2E36411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Leak in Lap chole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92-431C-8BB5-CE9F14BEB4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92-431C-8BB5-CE9F14BEB4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92-431C-8BB5-CE9F14BEB4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92-431C-8BB5-CE9F14BEB421}"/>
              </c:ext>
            </c:extLst>
          </c:dPt>
          <c:cat>
            <c:strRef>
              <c:f>Sheet1!$A$2:$A$5</c:f>
              <c:strCache>
                <c:ptCount val="2"/>
                <c:pt idx="0">
                  <c:v>Leak</c:v>
                </c:pt>
                <c:pt idx="1">
                  <c:v>No leak</c:v>
                </c:pt>
              </c:strCache>
            </c:strRef>
          </c:cat>
          <c:val>
            <c:numRef>
              <c:f>Sheet1!$B$2:$B$5</c:f>
              <c:numCache>
                <c:formatCode>General</c:formatCode>
                <c:ptCount val="4"/>
                <c:pt idx="0">
                  <c:v>1</c:v>
                </c:pt>
                <c:pt idx="1">
                  <c:v>99</c:v>
                </c:pt>
              </c:numCache>
            </c:numRef>
          </c:val>
          <c:extLst>
            <c:ext xmlns:c16="http://schemas.microsoft.com/office/drawing/2014/chart" uri="{C3380CC4-5D6E-409C-BE32-E72D297353CC}">
              <c16:uniqueId val="{00000008-8A92-431C-8BB5-CE9F14BEB42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1A26-E987-408A-B06A-16BED4364DC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04397E-ABB5-4CCD-BC45-1462996BD490}">
      <dgm:prSet/>
      <dgm:spPr/>
      <dgm:t>
        <a:bodyPr/>
        <a:lstStyle/>
        <a:p>
          <a:r>
            <a:rPr lang="en-US"/>
            <a:t>Minor bile leaks (small ones, from cystic duct stump or duct of Luschka) tend to resolve spontaneously</a:t>
          </a:r>
        </a:p>
      </dgm:t>
    </dgm:pt>
    <dgm:pt modelId="{0401307C-87CA-45F4-88EB-241B084F3A5F}" type="parTrans" cxnId="{ED2F04DA-ADFE-4611-9FA0-B844BED167C6}">
      <dgm:prSet/>
      <dgm:spPr/>
      <dgm:t>
        <a:bodyPr/>
        <a:lstStyle/>
        <a:p>
          <a:endParaRPr lang="en-US"/>
        </a:p>
      </dgm:t>
    </dgm:pt>
    <dgm:pt modelId="{3AFF9AB2-76BD-42BA-B760-BE50B7ACF54B}" type="sibTrans" cxnId="{ED2F04DA-ADFE-4611-9FA0-B844BED167C6}">
      <dgm:prSet/>
      <dgm:spPr/>
      <dgm:t>
        <a:bodyPr/>
        <a:lstStyle/>
        <a:p>
          <a:endParaRPr lang="en-US"/>
        </a:p>
      </dgm:t>
    </dgm:pt>
    <dgm:pt modelId="{218534E1-A30F-4539-BA67-8893F9480204}">
      <dgm:prSet/>
      <dgm:spPr/>
      <dgm:t>
        <a:bodyPr/>
        <a:lstStyle/>
        <a:p>
          <a:r>
            <a:rPr lang="en-US" dirty="0"/>
            <a:t>Up to 10% of patients with leak but without bile duct injury may not respond to initial ERCP therapy and require more extensive workup and surgery. This can often imply aberrant right hepatic duct</a:t>
          </a:r>
        </a:p>
      </dgm:t>
    </dgm:pt>
    <dgm:pt modelId="{DBCECB9B-6DF3-41D4-B76F-982FFC5DE276}" type="parTrans" cxnId="{DD1D7FA6-F224-4000-9B1A-4CEE1BA41A77}">
      <dgm:prSet/>
      <dgm:spPr/>
      <dgm:t>
        <a:bodyPr/>
        <a:lstStyle/>
        <a:p>
          <a:endParaRPr lang="en-US"/>
        </a:p>
      </dgm:t>
    </dgm:pt>
    <dgm:pt modelId="{0F8E2BCD-E3DF-4EB7-A4C6-7B0B72F0A8B6}" type="sibTrans" cxnId="{DD1D7FA6-F224-4000-9B1A-4CEE1BA41A77}">
      <dgm:prSet/>
      <dgm:spPr/>
      <dgm:t>
        <a:bodyPr/>
        <a:lstStyle/>
        <a:p>
          <a:endParaRPr lang="en-US"/>
        </a:p>
      </dgm:t>
    </dgm:pt>
    <dgm:pt modelId="{97F3FA1C-D717-4CEC-B528-8BFF6BD30805}">
      <dgm:prSet/>
      <dgm:spPr/>
      <dgm:t>
        <a:bodyPr/>
        <a:lstStyle/>
        <a:p>
          <a:r>
            <a:rPr lang="en-US" b="0" i="0" dirty="0"/>
            <a:t>“Patients with a bile leak were more likely to die at one year (2.4 versus 1.4 percent; odds ratio 1.85; p &lt;0.001). Similarly, patients with a bile duct injury had an increased one-year mortality (7.2 versus 1.3 percent; odds ratio 2.04; p &lt;0.0001).”</a:t>
          </a:r>
          <a:endParaRPr lang="en-US" dirty="0"/>
        </a:p>
      </dgm:t>
    </dgm:pt>
    <dgm:pt modelId="{4FEA6DD7-4FA7-4EA1-BB3A-9DC8F4813B28}" type="parTrans" cxnId="{AE26DCCC-D7AF-424E-8CA6-7C123262E350}">
      <dgm:prSet/>
      <dgm:spPr/>
      <dgm:t>
        <a:bodyPr/>
        <a:lstStyle/>
        <a:p>
          <a:endParaRPr lang="en-US"/>
        </a:p>
      </dgm:t>
    </dgm:pt>
    <dgm:pt modelId="{5D4568C6-299D-4434-97FE-7ADB499535C1}" type="sibTrans" cxnId="{AE26DCCC-D7AF-424E-8CA6-7C123262E350}">
      <dgm:prSet/>
      <dgm:spPr/>
      <dgm:t>
        <a:bodyPr/>
        <a:lstStyle/>
        <a:p>
          <a:endParaRPr lang="en-US"/>
        </a:p>
      </dgm:t>
    </dgm:pt>
    <dgm:pt modelId="{9B11B258-04D6-4D3F-B92C-4FEB6C03D98F}" type="pres">
      <dgm:prSet presAssocID="{482C1A26-E987-408A-B06A-16BED4364DC5}" presName="linear" presStyleCnt="0">
        <dgm:presLayoutVars>
          <dgm:animLvl val="lvl"/>
          <dgm:resizeHandles val="exact"/>
        </dgm:presLayoutVars>
      </dgm:prSet>
      <dgm:spPr/>
    </dgm:pt>
    <dgm:pt modelId="{C5B85981-78FD-4B64-A22F-097B3A6BA531}" type="pres">
      <dgm:prSet presAssocID="{6B04397E-ABB5-4CCD-BC45-1462996BD490}" presName="parentText" presStyleLbl="node1" presStyleIdx="0" presStyleCnt="3">
        <dgm:presLayoutVars>
          <dgm:chMax val="0"/>
          <dgm:bulletEnabled val="1"/>
        </dgm:presLayoutVars>
      </dgm:prSet>
      <dgm:spPr/>
    </dgm:pt>
    <dgm:pt modelId="{A010669F-BD1C-4451-AF93-90224DE43D11}" type="pres">
      <dgm:prSet presAssocID="{3AFF9AB2-76BD-42BA-B760-BE50B7ACF54B}" presName="spacer" presStyleCnt="0"/>
      <dgm:spPr/>
    </dgm:pt>
    <dgm:pt modelId="{D772DFD4-EF99-4E3B-B2B5-6A62ABCD27F1}" type="pres">
      <dgm:prSet presAssocID="{218534E1-A30F-4539-BA67-8893F9480204}" presName="parentText" presStyleLbl="node1" presStyleIdx="1" presStyleCnt="3">
        <dgm:presLayoutVars>
          <dgm:chMax val="0"/>
          <dgm:bulletEnabled val="1"/>
        </dgm:presLayoutVars>
      </dgm:prSet>
      <dgm:spPr/>
    </dgm:pt>
    <dgm:pt modelId="{9F2050E5-BE18-4B27-BF7C-A69975E3870E}" type="pres">
      <dgm:prSet presAssocID="{0F8E2BCD-E3DF-4EB7-A4C6-7B0B72F0A8B6}" presName="spacer" presStyleCnt="0"/>
      <dgm:spPr/>
    </dgm:pt>
    <dgm:pt modelId="{DD8A653F-74D7-446A-8E4D-72C5FF8C5459}" type="pres">
      <dgm:prSet presAssocID="{97F3FA1C-D717-4CEC-B528-8BFF6BD30805}" presName="parentText" presStyleLbl="node1" presStyleIdx="2" presStyleCnt="3">
        <dgm:presLayoutVars>
          <dgm:chMax val="0"/>
          <dgm:bulletEnabled val="1"/>
        </dgm:presLayoutVars>
      </dgm:prSet>
      <dgm:spPr/>
    </dgm:pt>
  </dgm:ptLst>
  <dgm:cxnLst>
    <dgm:cxn modelId="{2889A91E-6420-4FBB-B72E-D090B62C68AA}" type="presOf" srcId="{97F3FA1C-D717-4CEC-B528-8BFF6BD30805}" destId="{DD8A653F-74D7-446A-8E4D-72C5FF8C5459}" srcOrd="0" destOrd="0" presId="urn:microsoft.com/office/officeart/2005/8/layout/vList2"/>
    <dgm:cxn modelId="{C2CC5D1F-5662-4BAD-A9EE-6D80216BE1D4}" type="presOf" srcId="{218534E1-A30F-4539-BA67-8893F9480204}" destId="{D772DFD4-EF99-4E3B-B2B5-6A62ABCD27F1}" srcOrd="0" destOrd="0" presId="urn:microsoft.com/office/officeart/2005/8/layout/vList2"/>
    <dgm:cxn modelId="{DD1D7FA6-F224-4000-9B1A-4CEE1BA41A77}" srcId="{482C1A26-E987-408A-B06A-16BED4364DC5}" destId="{218534E1-A30F-4539-BA67-8893F9480204}" srcOrd="1" destOrd="0" parTransId="{DBCECB9B-6DF3-41D4-B76F-982FFC5DE276}" sibTransId="{0F8E2BCD-E3DF-4EB7-A4C6-7B0B72F0A8B6}"/>
    <dgm:cxn modelId="{8D156AC1-18BE-44E1-96F7-D0B340FD4315}" type="presOf" srcId="{482C1A26-E987-408A-B06A-16BED4364DC5}" destId="{9B11B258-04D6-4D3F-B92C-4FEB6C03D98F}" srcOrd="0" destOrd="0" presId="urn:microsoft.com/office/officeart/2005/8/layout/vList2"/>
    <dgm:cxn modelId="{AE26DCCC-D7AF-424E-8CA6-7C123262E350}" srcId="{482C1A26-E987-408A-B06A-16BED4364DC5}" destId="{97F3FA1C-D717-4CEC-B528-8BFF6BD30805}" srcOrd="2" destOrd="0" parTransId="{4FEA6DD7-4FA7-4EA1-BB3A-9DC8F4813B28}" sibTransId="{5D4568C6-299D-4434-97FE-7ADB499535C1}"/>
    <dgm:cxn modelId="{ED2F04DA-ADFE-4611-9FA0-B844BED167C6}" srcId="{482C1A26-E987-408A-B06A-16BED4364DC5}" destId="{6B04397E-ABB5-4CCD-BC45-1462996BD490}" srcOrd="0" destOrd="0" parTransId="{0401307C-87CA-45F4-88EB-241B084F3A5F}" sibTransId="{3AFF9AB2-76BD-42BA-B760-BE50B7ACF54B}"/>
    <dgm:cxn modelId="{818D55F2-DC82-4F05-9BDD-4413EA7AC9D5}" type="presOf" srcId="{6B04397E-ABB5-4CCD-BC45-1462996BD490}" destId="{C5B85981-78FD-4B64-A22F-097B3A6BA531}" srcOrd="0" destOrd="0" presId="urn:microsoft.com/office/officeart/2005/8/layout/vList2"/>
    <dgm:cxn modelId="{306506A6-8AF4-4D72-8B2D-C3FF4CB2EA80}" type="presParOf" srcId="{9B11B258-04D6-4D3F-B92C-4FEB6C03D98F}" destId="{C5B85981-78FD-4B64-A22F-097B3A6BA531}" srcOrd="0" destOrd="0" presId="urn:microsoft.com/office/officeart/2005/8/layout/vList2"/>
    <dgm:cxn modelId="{E662BE94-CB96-4EF1-BFC1-892492DDA40A}" type="presParOf" srcId="{9B11B258-04D6-4D3F-B92C-4FEB6C03D98F}" destId="{A010669F-BD1C-4451-AF93-90224DE43D11}" srcOrd="1" destOrd="0" presId="urn:microsoft.com/office/officeart/2005/8/layout/vList2"/>
    <dgm:cxn modelId="{4D13CC48-6BA8-461C-B43C-0E3F8F074E93}" type="presParOf" srcId="{9B11B258-04D6-4D3F-B92C-4FEB6C03D98F}" destId="{D772DFD4-EF99-4E3B-B2B5-6A62ABCD27F1}" srcOrd="2" destOrd="0" presId="urn:microsoft.com/office/officeart/2005/8/layout/vList2"/>
    <dgm:cxn modelId="{E5372AD6-68D5-4350-87B5-BB59E495CA3C}" type="presParOf" srcId="{9B11B258-04D6-4D3F-B92C-4FEB6C03D98F}" destId="{9F2050E5-BE18-4B27-BF7C-A69975E3870E}" srcOrd="3" destOrd="0" presId="urn:microsoft.com/office/officeart/2005/8/layout/vList2"/>
    <dgm:cxn modelId="{B5DBDD53-C5B3-4A88-95DD-77A910E0ED0C}" type="presParOf" srcId="{9B11B258-04D6-4D3F-B92C-4FEB6C03D98F}" destId="{DD8A653F-74D7-446A-8E4D-72C5FF8C54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5981-78FD-4B64-A22F-097B3A6BA531}">
      <dsp:nvSpPr>
        <dsp:cNvPr id="0" name=""/>
        <dsp:cNvSpPr/>
      </dsp:nvSpPr>
      <dsp:spPr>
        <a:xfrm>
          <a:off x="0" y="159766"/>
          <a:ext cx="6451943" cy="13463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Minor bile leaks (small ones, from cystic duct stump or duct of Luschka) tend to resolve spontaneously</a:t>
          </a:r>
        </a:p>
      </dsp:txBody>
      <dsp:txXfrm>
        <a:off x="65721" y="225487"/>
        <a:ext cx="6320501" cy="1214862"/>
      </dsp:txXfrm>
    </dsp:sp>
    <dsp:sp modelId="{D772DFD4-EF99-4E3B-B2B5-6A62ABCD27F1}">
      <dsp:nvSpPr>
        <dsp:cNvPr id="0" name=""/>
        <dsp:cNvSpPr/>
      </dsp:nvSpPr>
      <dsp:spPr>
        <a:xfrm>
          <a:off x="0" y="1560791"/>
          <a:ext cx="6451943" cy="1346304"/>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Up to 10% of patients with leak but without bile duct injury may not respond to initial ERCP therapy and require more extensive workup and surgery. This can often imply aberrant right hepatic duct</a:t>
          </a:r>
        </a:p>
      </dsp:txBody>
      <dsp:txXfrm>
        <a:off x="65721" y="1626512"/>
        <a:ext cx="6320501" cy="1214862"/>
      </dsp:txXfrm>
    </dsp:sp>
    <dsp:sp modelId="{DD8A653F-74D7-446A-8E4D-72C5FF8C5459}">
      <dsp:nvSpPr>
        <dsp:cNvPr id="0" name=""/>
        <dsp:cNvSpPr/>
      </dsp:nvSpPr>
      <dsp:spPr>
        <a:xfrm>
          <a:off x="0" y="2961815"/>
          <a:ext cx="6451943" cy="1346304"/>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“Patients with a bile leak were more likely to die at one year (2.4 versus 1.4 percent; odds ratio 1.85; p &lt;0.001). Similarly, patients with a bile duct injury had an increased one-year mortality (7.2 versus 1.3 percent; odds ratio 2.04; p &lt;0.0001).”</a:t>
          </a:r>
          <a:endParaRPr lang="en-US" sz="1900" kern="1200" dirty="0"/>
        </a:p>
      </dsp:txBody>
      <dsp:txXfrm>
        <a:off x="65721" y="3027536"/>
        <a:ext cx="6320501" cy="1214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64CD-CA6D-42EB-80D3-C35135E11870}"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52BE4-9F37-48B4-93E0-C7D8E4EDA19E}" type="slidenum">
              <a:rPr lang="en-US" smtClean="0"/>
              <a:t>‹#›</a:t>
            </a:fld>
            <a:endParaRPr lang="en-US"/>
          </a:p>
        </p:txBody>
      </p:sp>
    </p:spTree>
    <p:extLst>
      <p:ext uri="{BB962C8B-B14F-4D97-AF65-F5344CB8AC3E}">
        <p14:creationId xmlns:p14="http://schemas.microsoft.com/office/powerpoint/2010/main" val="88420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lgn="r"/>
            <a:fld id="{1449AA12-8195-4182-A7AC-2E7E59DFBDAF}" type="datetimeFigureOut">
              <a:rPr lang="en-US" smtClean="0"/>
              <a:pPr algn="r"/>
              <a:t>3/14/2022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lgn="l"/>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4DFC975-2FD7-44A5-9E78-ECBA4615607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3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71105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21564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0787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2517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58975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77857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9AA12-8195-4182-A7AC-2E7E59DFBDAF}"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6883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22750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42618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449AA12-8195-4182-A7AC-2E7E59DFBDAF}" type="datetimeFigureOut">
              <a:rPr lang="en-US" smtClean="0"/>
              <a:pPr/>
              <a:t>3/14/2022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072219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455C987-ED28-46CA-ACFD-871FF101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09530D1-E1B7-4679-A6ED-D82EB77AA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BCB8372A-11C5-4BD2-B5FD-71DDEFADE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3C148E-CE29-4680-B0A0-5BA6E1531589}"/>
              </a:ext>
            </a:extLst>
          </p:cNvPr>
          <p:cNvSpPr>
            <a:spLocks noGrp="1"/>
          </p:cNvSpPr>
          <p:nvPr>
            <p:ph type="ctrTitle"/>
          </p:nvPr>
        </p:nvSpPr>
        <p:spPr>
          <a:xfrm>
            <a:off x="1109980" y="4206240"/>
            <a:ext cx="9966960" cy="1325880"/>
          </a:xfrm>
        </p:spPr>
        <p:txBody>
          <a:bodyPr>
            <a:normAutofit/>
          </a:bodyPr>
          <a:lstStyle/>
          <a:p>
            <a:r>
              <a:rPr lang="en-US" sz="6600">
                <a:solidFill>
                  <a:schemeClr val="accent1"/>
                </a:solidFill>
              </a:rPr>
              <a:t>Post-OP Bile Leaks</a:t>
            </a:r>
          </a:p>
        </p:txBody>
      </p:sp>
      <p:sp>
        <p:nvSpPr>
          <p:cNvPr id="3" name="Subtitle 2">
            <a:extLst>
              <a:ext uri="{FF2B5EF4-FFF2-40B4-BE49-F238E27FC236}">
                <a16:creationId xmlns:a16="http://schemas.microsoft.com/office/drawing/2014/main" id="{670657D3-3E11-42C3-8688-B2492CA231D9}"/>
              </a:ext>
            </a:extLst>
          </p:cNvPr>
          <p:cNvSpPr>
            <a:spLocks noGrp="1"/>
          </p:cNvSpPr>
          <p:nvPr>
            <p:ph type="subTitle" idx="1"/>
          </p:nvPr>
        </p:nvSpPr>
        <p:spPr>
          <a:xfrm>
            <a:off x="1709530" y="5596128"/>
            <a:ext cx="8767860" cy="557784"/>
          </a:xfrm>
        </p:spPr>
        <p:txBody>
          <a:bodyPr>
            <a:normAutofit/>
          </a:bodyPr>
          <a:lstStyle/>
          <a:p>
            <a:r>
              <a:rPr lang="en-US" sz="2000">
                <a:solidFill>
                  <a:schemeClr val="accent1"/>
                </a:solidFill>
              </a:rPr>
              <a:t>Classification and Diagnosis</a:t>
            </a:r>
          </a:p>
        </p:txBody>
      </p:sp>
      <p:pic>
        <p:nvPicPr>
          <p:cNvPr id="16" name="Picture 3" descr="Microscopic view of cells">
            <a:extLst>
              <a:ext uri="{FF2B5EF4-FFF2-40B4-BE49-F238E27FC236}">
                <a16:creationId xmlns:a16="http://schemas.microsoft.com/office/drawing/2014/main" id="{3B143358-835D-EF81-821E-E5DE9902596B}"/>
              </a:ext>
            </a:extLst>
          </p:cNvPr>
          <p:cNvPicPr>
            <a:picLocks noChangeAspect="1"/>
          </p:cNvPicPr>
          <p:nvPr/>
        </p:nvPicPr>
        <p:blipFill rotWithShape="1">
          <a:blip r:embed="rId2"/>
          <a:srcRect t="10085" r="1" b="41733"/>
          <a:stretch/>
        </p:blipFill>
        <p:spPr>
          <a:xfrm>
            <a:off x="243840" y="256540"/>
            <a:ext cx="11704320" cy="3764276"/>
          </a:xfrm>
          <a:prstGeom prst="rect">
            <a:avLst/>
          </a:prstGeom>
        </p:spPr>
      </p:pic>
    </p:spTree>
    <p:extLst>
      <p:ext uri="{BB962C8B-B14F-4D97-AF65-F5344CB8AC3E}">
        <p14:creationId xmlns:p14="http://schemas.microsoft.com/office/powerpoint/2010/main" val="3488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266A24-A237-4E15-8DA1-E9FA221E6517}"/>
              </a:ext>
            </a:extLst>
          </p:cNvPr>
          <p:cNvSpPr>
            <a:spLocks noGrp="1"/>
          </p:cNvSpPr>
          <p:nvPr>
            <p:ph type="title"/>
          </p:nvPr>
        </p:nvSpPr>
        <p:spPr/>
        <p:txBody>
          <a:bodyPr/>
          <a:lstStyle/>
          <a:p>
            <a:r>
              <a:rPr lang="en-US" dirty="0"/>
              <a:t>Bile Leak Grading</a:t>
            </a:r>
          </a:p>
        </p:txBody>
      </p:sp>
      <p:sp>
        <p:nvSpPr>
          <p:cNvPr id="8" name="Text Placeholder 7">
            <a:extLst>
              <a:ext uri="{FF2B5EF4-FFF2-40B4-BE49-F238E27FC236}">
                <a16:creationId xmlns:a16="http://schemas.microsoft.com/office/drawing/2014/main" id="{74689EB4-4E40-42E2-800D-9A6030F9FEAA}"/>
              </a:ext>
            </a:extLst>
          </p:cNvPr>
          <p:cNvSpPr>
            <a:spLocks noGrp="1"/>
          </p:cNvSpPr>
          <p:nvPr>
            <p:ph type="body" idx="1"/>
          </p:nvPr>
        </p:nvSpPr>
        <p:spPr/>
        <p:txBody>
          <a:bodyPr/>
          <a:lstStyle/>
          <a:p>
            <a:r>
              <a:rPr lang="en-US" dirty="0">
                <a:solidFill>
                  <a:schemeClr val="accent2"/>
                </a:solidFill>
              </a:rPr>
              <a:t>High Grade Leaks</a:t>
            </a:r>
          </a:p>
        </p:txBody>
      </p:sp>
      <p:sp>
        <p:nvSpPr>
          <p:cNvPr id="9" name="Content Placeholder 8">
            <a:extLst>
              <a:ext uri="{FF2B5EF4-FFF2-40B4-BE49-F238E27FC236}">
                <a16:creationId xmlns:a16="http://schemas.microsoft.com/office/drawing/2014/main" id="{C7850100-32F3-4276-9F36-FC72C3EBD3C2}"/>
              </a:ext>
            </a:extLst>
          </p:cNvPr>
          <p:cNvSpPr>
            <a:spLocks noGrp="1"/>
          </p:cNvSpPr>
          <p:nvPr>
            <p:ph sz="half" idx="2"/>
          </p:nvPr>
        </p:nvSpPr>
        <p:spPr/>
        <p:txBody>
          <a:bodyPr/>
          <a:lstStyle/>
          <a:p>
            <a:r>
              <a:rPr lang="en-US" dirty="0"/>
              <a:t>On ERCP, rapid extravasation of contrast on initial injection</a:t>
            </a:r>
          </a:p>
          <a:p>
            <a:r>
              <a:rPr lang="en-US" dirty="0"/>
              <a:t>Negligible intrahepatic filling prior to extravasation</a:t>
            </a:r>
          </a:p>
        </p:txBody>
      </p:sp>
      <p:sp>
        <p:nvSpPr>
          <p:cNvPr id="10" name="Text Placeholder 9">
            <a:extLst>
              <a:ext uri="{FF2B5EF4-FFF2-40B4-BE49-F238E27FC236}">
                <a16:creationId xmlns:a16="http://schemas.microsoft.com/office/drawing/2014/main" id="{3B25A73C-9633-4C6D-A605-A2AC2D44BFFC}"/>
              </a:ext>
            </a:extLst>
          </p:cNvPr>
          <p:cNvSpPr>
            <a:spLocks noGrp="1"/>
          </p:cNvSpPr>
          <p:nvPr>
            <p:ph type="body" sz="quarter" idx="3"/>
          </p:nvPr>
        </p:nvSpPr>
        <p:spPr/>
        <p:txBody>
          <a:bodyPr/>
          <a:lstStyle/>
          <a:p>
            <a:r>
              <a:rPr lang="en-US" dirty="0">
                <a:solidFill>
                  <a:schemeClr val="accent4"/>
                </a:solidFill>
              </a:rPr>
              <a:t>Low Grade Leaks</a:t>
            </a:r>
          </a:p>
        </p:txBody>
      </p:sp>
      <p:sp>
        <p:nvSpPr>
          <p:cNvPr id="11" name="Content Placeholder 10">
            <a:extLst>
              <a:ext uri="{FF2B5EF4-FFF2-40B4-BE49-F238E27FC236}">
                <a16:creationId xmlns:a16="http://schemas.microsoft.com/office/drawing/2014/main" id="{DC7FB0E0-FC6B-4EC6-988E-ADA590DB0375}"/>
              </a:ext>
            </a:extLst>
          </p:cNvPr>
          <p:cNvSpPr>
            <a:spLocks noGrp="1"/>
          </p:cNvSpPr>
          <p:nvPr>
            <p:ph sz="quarter" idx="4"/>
          </p:nvPr>
        </p:nvSpPr>
        <p:spPr/>
        <p:txBody>
          <a:bodyPr/>
          <a:lstStyle/>
          <a:p>
            <a:r>
              <a:rPr lang="en-US" dirty="0"/>
              <a:t>Complete or near complete intrahepatic filling of contrast before extravasation</a:t>
            </a:r>
          </a:p>
        </p:txBody>
      </p:sp>
    </p:spTree>
    <p:extLst>
      <p:ext uri="{BB962C8B-B14F-4D97-AF65-F5344CB8AC3E}">
        <p14:creationId xmlns:p14="http://schemas.microsoft.com/office/powerpoint/2010/main" val="398321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64D2FE-6907-4F68-90B4-378B642EEB5A}"/>
              </a:ext>
            </a:extLst>
          </p:cNvPr>
          <p:cNvSpPr>
            <a:spLocks noGrp="1"/>
          </p:cNvSpPr>
          <p:nvPr>
            <p:ph type="title"/>
          </p:nvPr>
        </p:nvSpPr>
        <p:spPr/>
        <p:txBody>
          <a:bodyPr/>
          <a:lstStyle/>
          <a:p>
            <a:r>
              <a:rPr lang="en-US" dirty="0"/>
              <a:t>Bismuth and Strasberg Classification</a:t>
            </a:r>
          </a:p>
        </p:txBody>
      </p:sp>
      <p:pic>
        <p:nvPicPr>
          <p:cNvPr id="24" name="Content Placeholder 23" descr="Table&#10;&#10;Description automatically generated">
            <a:extLst>
              <a:ext uri="{FF2B5EF4-FFF2-40B4-BE49-F238E27FC236}">
                <a16:creationId xmlns:a16="http://schemas.microsoft.com/office/drawing/2014/main" id="{CAE75BDB-A978-43F8-86CF-CD0D03BCAC1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83675" y="2168525"/>
            <a:ext cx="5751013" cy="4044950"/>
          </a:xfrm>
        </p:spPr>
      </p:pic>
      <p:pic>
        <p:nvPicPr>
          <p:cNvPr id="22" name="Content Placeholder 21" descr="Graphical user interface, text, application, email&#10;&#10;Description automatically generated">
            <a:extLst>
              <a:ext uri="{FF2B5EF4-FFF2-40B4-BE49-F238E27FC236}">
                <a16:creationId xmlns:a16="http://schemas.microsoft.com/office/drawing/2014/main" id="{33A1125C-4582-4DD0-9418-6EAA443EDE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34688" y="2133600"/>
            <a:ext cx="5850324" cy="4114800"/>
          </a:xfrm>
        </p:spPr>
      </p:pic>
      <p:sp>
        <p:nvSpPr>
          <p:cNvPr id="30" name="TextBox 29">
            <a:extLst>
              <a:ext uri="{FF2B5EF4-FFF2-40B4-BE49-F238E27FC236}">
                <a16:creationId xmlns:a16="http://schemas.microsoft.com/office/drawing/2014/main" id="{4F3C15D9-037C-42EC-96EF-AAD6FCE79310}"/>
              </a:ext>
            </a:extLst>
          </p:cNvPr>
          <p:cNvSpPr txBox="1"/>
          <p:nvPr/>
        </p:nvSpPr>
        <p:spPr>
          <a:xfrm>
            <a:off x="2863850" y="6248400"/>
            <a:ext cx="6096000" cy="430887"/>
          </a:xfrm>
          <a:prstGeom prst="rect">
            <a:avLst/>
          </a:prstGeom>
          <a:noFill/>
        </p:spPr>
        <p:txBody>
          <a:bodyPr wrap="square">
            <a:spAutoFit/>
          </a:bodyPr>
          <a:lstStyle/>
          <a:p>
            <a:r>
              <a:rPr lang="en-US" sz="1100" dirty="0"/>
              <a:t>https://www.ncbi.nlm.nih.gov/pmc/articles/PMC3557131/#:~:text=Significant%20postoperative%20bile%20leak%20may,accessory%20or%20anomalous%20bile%20duct.</a:t>
            </a:r>
          </a:p>
        </p:txBody>
      </p:sp>
    </p:spTree>
    <p:extLst>
      <p:ext uri="{BB962C8B-B14F-4D97-AF65-F5344CB8AC3E}">
        <p14:creationId xmlns:p14="http://schemas.microsoft.com/office/powerpoint/2010/main" val="203899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22E4-5EAE-4777-AE93-47C7B4DC84F8}"/>
              </a:ext>
            </a:extLst>
          </p:cNvPr>
          <p:cNvSpPr>
            <a:spLocks noGrp="1"/>
          </p:cNvSpPr>
          <p:nvPr>
            <p:ph type="title"/>
          </p:nvPr>
        </p:nvSpPr>
        <p:spPr/>
        <p:txBody>
          <a:bodyPr/>
          <a:lstStyle/>
          <a:p>
            <a:r>
              <a:rPr lang="en-US" dirty="0"/>
              <a:t>How is it treated?</a:t>
            </a:r>
          </a:p>
        </p:txBody>
      </p:sp>
      <p:sp>
        <p:nvSpPr>
          <p:cNvPr id="4" name="Text Placeholder 3">
            <a:extLst>
              <a:ext uri="{FF2B5EF4-FFF2-40B4-BE49-F238E27FC236}">
                <a16:creationId xmlns:a16="http://schemas.microsoft.com/office/drawing/2014/main" id="{322BFE0D-7941-48BD-9938-71C029E47200}"/>
              </a:ext>
            </a:extLst>
          </p:cNvPr>
          <p:cNvSpPr>
            <a:spLocks noGrp="1"/>
          </p:cNvSpPr>
          <p:nvPr>
            <p:ph type="body" idx="1"/>
          </p:nvPr>
        </p:nvSpPr>
        <p:spPr/>
        <p:txBody>
          <a:bodyPr/>
          <a:lstStyle/>
          <a:p>
            <a:r>
              <a:rPr lang="en-US" dirty="0"/>
              <a:t>WITHOUT Significant Major Duct Injury</a:t>
            </a:r>
          </a:p>
        </p:txBody>
      </p:sp>
      <p:sp>
        <p:nvSpPr>
          <p:cNvPr id="5" name="Content Placeholder 4">
            <a:extLst>
              <a:ext uri="{FF2B5EF4-FFF2-40B4-BE49-F238E27FC236}">
                <a16:creationId xmlns:a16="http://schemas.microsoft.com/office/drawing/2014/main" id="{9C26EAC7-2190-460E-A637-232A93C2776D}"/>
              </a:ext>
            </a:extLst>
          </p:cNvPr>
          <p:cNvSpPr>
            <a:spLocks noGrp="1"/>
          </p:cNvSpPr>
          <p:nvPr>
            <p:ph sz="half" idx="2"/>
          </p:nvPr>
        </p:nvSpPr>
        <p:spPr/>
        <p:txBody>
          <a:bodyPr/>
          <a:lstStyle/>
          <a:p>
            <a:r>
              <a:rPr lang="en-US" dirty="0"/>
              <a:t>Percutaneous drainage of </a:t>
            </a:r>
            <a:r>
              <a:rPr lang="en-US" dirty="0" err="1"/>
              <a:t>biloma</a:t>
            </a:r>
            <a:endParaRPr lang="en-US" dirty="0"/>
          </a:p>
          <a:p>
            <a:r>
              <a:rPr lang="en-US" dirty="0"/>
              <a:t>ERCP with sphincterotomy</a:t>
            </a:r>
          </a:p>
          <a:p>
            <a:r>
              <a:rPr lang="en-US" dirty="0"/>
              <a:t>Temporary stent placement</a:t>
            </a:r>
          </a:p>
          <a:p>
            <a:endParaRPr lang="en-US" dirty="0"/>
          </a:p>
        </p:txBody>
      </p:sp>
      <p:sp>
        <p:nvSpPr>
          <p:cNvPr id="6" name="Text Placeholder 5">
            <a:extLst>
              <a:ext uri="{FF2B5EF4-FFF2-40B4-BE49-F238E27FC236}">
                <a16:creationId xmlns:a16="http://schemas.microsoft.com/office/drawing/2014/main" id="{C3772EA0-6239-48A6-A883-B2583DFF6D23}"/>
              </a:ext>
            </a:extLst>
          </p:cNvPr>
          <p:cNvSpPr>
            <a:spLocks noGrp="1"/>
          </p:cNvSpPr>
          <p:nvPr>
            <p:ph type="body" sz="quarter" idx="3"/>
          </p:nvPr>
        </p:nvSpPr>
        <p:spPr/>
        <p:txBody>
          <a:bodyPr/>
          <a:lstStyle/>
          <a:p>
            <a:r>
              <a:rPr lang="en-US" dirty="0"/>
              <a:t>WITH Significant Major Duct Injury</a:t>
            </a:r>
          </a:p>
        </p:txBody>
      </p:sp>
      <p:sp>
        <p:nvSpPr>
          <p:cNvPr id="7" name="Content Placeholder 6">
            <a:extLst>
              <a:ext uri="{FF2B5EF4-FFF2-40B4-BE49-F238E27FC236}">
                <a16:creationId xmlns:a16="http://schemas.microsoft.com/office/drawing/2014/main" id="{C5A80E3C-864B-47C5-ACCA-426C9058C485}"/>
              </a:ext>
            </a:extLst>
          </p:cNvPr>
          <p:cNvSpPr>
            <a:spLocks noGrp="1"/>
          </p:cNvSpPr>
          <p:nvPr>
            <p:ph sz="quarter" idx="4"/>
          </p:nvPr>
        </p:nvSpPr>
        <p:spPr/>
        <p:txBody>
          <a:bodyPr/>
          <a:lstStyle/>
          <a:p>
            <a:r>
              <a:rPr lang="en-US" dirty="0"/>
              <a:t>Surgical biliary reconstruction</a:t>
            </a:r>
          </a:p>
          <a:p>
            <a:endParaRPr lang="en-US" dirty="0"/>
          </a:p>
        </p:txBody>
      </p:sp>
      <p:pic>
        <p:nvPicPr>
          <p:cNvPr id="3074" name="Picture 2" descr="A–D. Techniques of biliary duct reconstruction used for most of the... |  Download Scientific Diagram">
            <a:extLst>
              <a:ext uri="{FF2B5EF4-FFF2-40B4-BE49-F238E27FC236}">
                <a16:creationId xmlns:a16="http://schemas.microsoft.com/office/drawing/2014/main" id="{41F9FF78-08A7-440A-BE41-53F8D5222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328" y="3082412"/>
            <a:ext cx="3026569"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9F13034-3C4B-49A0-B241-DFBA57FF9C9F}"/>
              </a:ext>
            </a:extLst>
          </p:cNvPr>
          <p:cNvSpPr txBox="1"/>
          <p:nvPr/>
        </p:nvSpPr>
        <p:spPr>
          <a:xfrm>
            <a:off x="1143000" y="5977855"/>
            <a:ext cx="6094770" cy="430887"/>
          </a:xfrm>
          <a:prstGeom prst="rect">
            <a:avLst/>
          </a:prstGeom>
          <a:noFill/>
        </p:spPr>
        <p:txBody>
          <a:bodyPr wrap="square">
            <a:spAutoFit/>
          </a:bodyPr>
          <a:lstStyle/>
          <a:p>
            <a:r>
              <a:rPr lang="en-US" sz="1100" dirty="0"/>
              <a:t>Putnam, Charles &amp; </a:t>
            </a:r>
            <a:r>
              <a:rPr lang="en-US" sz="1100" dirty="0" err="1"/>
              <a:t>Halgrimson</a:t>
            </a:r>
            <a:r>
              <a:rPr lang="en-US" sz="1100" dirty="0"/>
              <a:t>, Charles &amp; </a:t>
            </a:r>
            <a:r>
              <a:rPr lang="en-US" sz="1100" dirty="0" err="1"/>
              <a:t>Koep</a:t>
            </a:r>
            <a:r>
              <a:rPr lang="en-US" sz="1100" dirty="0"/>
              <a:t>, Lawrence &amp; </a:t>
            </a:r>
            <a:r>
              <a:rPr lang="en-US" sz="1100" dirty="0" err="1"/>
              <a:t>Starzl</a:t>
            </a:r>
            <a:r>
              <a:rPr lang="en-US" sz="1100" dirty="0"/>
              <a:t>, Thomas. (1977). Progress in Liver Transplantation. World journal of surgery. 2. 165-75. 10.1007/BF01665073. </a:t>
            </a:r>
          </a:p>
        </p:txBody>
      </p:sp>
    </p:spTree>
    <p:extLst>
      <p:ext uri="{BB962C8B-B14F-4D97-AF65-F5344CB8AC3E}">
        <p14:creationId xmlns:p14="http://schemas.microsoft.com/office/powerpoint/2010/main" val="180468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D518-02D5-448D-934B-2B31C2BB7D5F}"/>
              </a:ext>
            </a:extLst>
          </p:cNvPr>
          <p:cNvSpPr>
            <a:spLocks noGrp="1"/>
          </p:cNvSpPr>
          <p:nvPr>
            <p:ph type="title"/>
          </p:nvPr>
        </p:nvSpPr>
        <p:spPr>
          <a:xfrm>
            <a:off x="653145" y="609599"/>
            <a:ext cx="3364378" cy="5606143"/>
          </a:xfrm>
        </p:spPr>
        <p:txBody>
          <a:bodyPr>
            <a:normAutofit/>
          </a:bodyPr>
          <a:lstStyle/>
          <a:p>
            <a:r>
              <a:rPr lang="en-US" sz="4800"/>
              <a:t>What are the outcomes?</a:t>
            </a:r>
          </a:p>
        </p:txBody>
      </p:sp>
      <p:graphicFrame>
        <p:nvGraphicFramePr>
          <p:cNvPr id="9" name="Content Placeholder 6">
            <a:extLst>
              <a:ext uri="{FF2B5EF4-FFF2-40B4-BE49-F238E27FC236}">
                <a16:creationId xmlns:a16="http://schemas.microsoft.com/office/drawing/2014/main" id="{44F4904F-514E-FFAF-24AA-74139A705ACD}"/>
              </a:ext>
            </a:extLst>
          </p:cNvPr>
          <p:cNvGraphicFramePr>
            <a:graphicFrameLocks noGrp="1"/>
          </p:cNvGraphicFramePr>
          <p:nvPr>
            <p:ph idx="1"/>
            <p:extLst>
              <p:ext uri="{D42A27DB-BD31-4B8C-83A1-F6EECF244321}">
                <p14:modId xmlns:p14="http://schemas.microsoft.com/office/powerpoint/2010/main" val="105140549"/>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FFDCF875-6485-4913-BC3E-CA0FBA496790}"/>
              </a:ext>
            </a:extLst>
          </p:cNvPr>
          <p:cNvSpPr txBox="1"/>
          <p:nvPr/>
        </p:nvSpPr>
        <p:spPr>
          <a:xfrm>
            <a:off x="4900956" y="5778838"/>
            <a:ext cx="6096000" cy="600164"/>
          </a:xfrm>
          <a:prstGeom prst="rect">
            <a:avLst/>
          </a:prstGeom>
          <a:noFill/>
        </p:spPr>
        <p:txBody>
          <a:bodyPr wrap="square">
            <a:spAutoFit/>
          </a:bodyPr>
          <a:lstStyle/>
          <a:p>
            <a:r>
              <a:rPr lang="en-US" sz="1100" dirty="0"/>
              <a:t>https://www-uptodate-com.ezproxy1.library.arizona.edu/contents/complications-of-laparoscopic-cholecystectomy?sectionName=DIAGNOSIS%20AND%20MANAGEMENT%20OF%20BILIARY%20INJURIES&amp;search=bile%20duct%20leak&amp;topicRef=637&amp;anchor=H10&amp;source=see_link#H10</a:t>
            </a:r>
          </a:p>
        </p:txBody>
      </p:sp>
    </p:spTree>
    <p:extLst>
      <p:ext uri="{BB962C8B-B14F-4D97-AF65-F5344CB8AC3E}">
        <p14:creationId xmlns:p14="http://schemas.microsoft.com/office/powerpoint/2010/main" val="67255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77B9-CF9C-4F81-8FF5-7045040FD0C9}"/>
              </a:ext>
            </a:extLst>
          </p:cNvPr>
          <p:cNvSpPr>
            <a:spLocks noGrp="1"/>
          </p:cNvSpPr>
          <p:nvPr>
            <p:ph type="title"/>
          </p:nvPr>
        </p:nvSpPr>
        <p:spPr/>
        <p:txBody>
          <a:bodyPr/>
          <a:lstStyle/>
          <a:p>
            <a:r>
              <a:rPr lang="en-US" dirty="0"/>
              <a:t>How often do they happen?</a:t>
            </a:r>
          </a:p>
        </p:txBody>
      </p:sp>
      <p:sp>
        <p:nvSpPr>
          <p:cNvPr id="3" name="Content Placeholder 2">
            <a:extLst>
              <a:ext uri="{FF2B5EF4-FFF2-40B4-BE49-F238E27FC236}">
                <a16:creationId xmlns:a16="http://schemas.microsoft.com/office/drawing/2014/main" id="{6E50CF17-838C-4604-B109-859A7F1E3E53}"/>
              </a:ext>
            </a:extLst>
          </p:cNvPr>
          <p:cNvSpPr>
            <a:spLocks noGrp="1"/>
          </p:cNvSpPr>
          <p:nvPr>
            <p:ph idx="1"/>
          </p:nvPr>
        </p:nvSpPr>
        <p:spPr/>
        <p:txBody>
          <a:bodyPr/>
          <a:lstStyle/>
          <a:p>
            <a:r>
              <a:rPr lang="en-US" dirty="0"/>
              <a:t>Significant leak in 1% of laparoscopic cholecystectomy</a:t>
            </a:r>
          </a:p>
          <a:p>
            <a:r>
              <a:rPr lang="en-US" dirty="0"/>
              <a:t>0.5% in open cholecystectomy</a:t>
            </a:r>
          </a:p>
          <a:p>
            <a:endParaRPr lang="en-US" dirty="0"/>
          </a:p>
        </p:txBody>
      </p:sp>
      <p:graphicFrame>
        <p:nvGraphicFramePr>
          <p:cNvPr id="6" name="Chart 5">
            <a:extLst>
              <a:ext uri="{FF2B5EF4-FFF2-40B4-BE49-F238E27FC236}">
                <a16:creationId xmlns:a16="http://schemas.microsoft.com/office/drawing/2014/main" id="{578D237E-29AC-4C3E-A29F-4A186315C232}"/>
              </a:ext>
            </a:extLst>
          </p:cNvPr>
          <p:cNvGraphicFramePr/>
          <p:nvPr>
            <p:extLst>
              <p:ext uri="{D42A27DB-BD31-4B8C-83A1-F6EECF244321}">
                <p14:modId xmlns:p14="http://schemas.microsoft.com/office/powerpoint/2010/main" val="1545483811"/>
              </p:ext>
            </p:extLst>
          </p:nvPr>
        </p:nvGraphicFramePr>
        <p:xfrm>
          <a:off x="5737123" y="3273050"/>
          <a:ext cx="5226664" cy="3011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A5BC602-C1DE-42FA-9422-44831B2081A8}"/>
              </a:ext>
            </a:extLst>
          </p:cNvPr>
          <p:cNvGraphicFramePr/>
          <p:nvPr>
            <p:extLst>
              <p:ext uri="{D42A27DB-BD31-4B8C-83A1-F6EECF244321}">
                <p14:modId xmlns:p14="http://schemas.microsoft.com/office/powerpoint/2010/main" val="3037256414"/>
              </p:ext>
            </p:extLst>
          </p:nvPr>
        </p:nvGraphicFramePr>
        <p:xfrm>
          <a:off x="572729" y="3236725"/>
          <a:ext cx="5226664" cy="301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24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A2F662-F1A4-4237-8CA4-9F39839829C1}"/>
              </a:ext>
            </a:extLst>
          </p:cNvPr>
          <p:cNvSpPr>
            <a:spLocks noGrp="1"/>
          </p:cNvSpPr>
          <p:nvPr>
            <p:ph type="title"/>
          </p:nvPr>
        </p:nvSpPr>
        <p:spPr>
          <a:xfrm>
            <a:off x="6106704" y="609600"/>
            <a:ext cx="5364444" cy="1356360"/>
          </a:xfrm>
        </p:spPr>
        <p:txBody>
          <a:bodyPr>
            <a:normAutofit/>
          </a:bodyPr>
          <a:lstStyle/>
          <a:p>
            <a:r>
              <a:rPr lang="en-US" dirty="0"/>
              <a:t>Who gets them?</a:t>
            </a:r>
          </a:p>
        </p:txBody>
      </p:sp>
      <p:pic>
        <p:nvPicPr>
          <p:cNvPr id="1026" name="Picture 2" descr="Normal and variant biliary ducts. A, Normal biliary tree. B,... | Download  Scientific Diagram">
            <a:extLst>
              <a:ext uri="{FF2B5EF4-FFF2-40B4-BE49-F238E27FC236}">
                <a16:creationId xmlns:a16="http://schemas.microsoft.com/office/drawing/2014/main" id="{6FAB92E4-4197-4608-B6AE-6BE61831E5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9053" y="1132142"/>
            <a:ext cx="4593715" cy="45937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B28D68-B8B1-4B05-B164-496A3F781D89}"/>
              </a:ext>
            </a:extLst>
          </p:cNvPr>
          <p:cNvSpPr>
            <a:spLocks noGrp="1"/>
          </p:cNvSpPr>
          <p:nvPr>
            <p:ph idx="1"/>
          </p:nvPr>
        </p:nvSpPr>
        <p:spPr>
          <a:xfrm>
            <a:off x="6106703" y="2057400"/>
            <a:ext cx="5364444" cy="4038600"/>
          </a:xfrm>
        </p:spPr>
        <p:txBody>
          <a:bodyPr>
            <a:normAutofit fontScale="92500" lnSpcReduction="20000"/>
          </a:bodyPr>
          <a:lstStyle/>
          <a:p>
            <a:r>
              <a:rPr lang="en-US" dirty="0"/>
              <a:t>No age or gender predilection</a:t>
            </a:r>
          </a:p>
          <a:p>
            <a:r>
              <a:rPr lang="en-US" dirty="0"/>
              <a:t>Only obvious risk factor is </a:t>
            </a:r>
            <a:r>
              <a:rPr lang="en-US" b="1" dirty="0">
                <a:solidFill>
                  <a:schemeClr val="accent2"/>
                </a:solidFill>
              </a:rPr>
              <a:t>presence of an accessory or anomalous bile duct</a:t>
            </a: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pPr marL="45720" indent="0">
              <a:buNone/>
            </a:pPr>
            <a:endParaRPr lang="en-US" b="1" dirty="0">
              <a:solidFill>
                <a:schemeClr val="accent2"/>
              </a:solidFill>
            </a:endParaRPr>
          </a:p>
          <a:p>
            <a:pPr marL="45720" indent="0">
              <a:buNone/>
            </a:pPr>
            <a:r>
              <a:rPr lang="en-US" b="1" dirty="0"/>
              <a:t>https://www.ncbi.nlm.nih.gov/pmc/articles/PMC3557131/#:~:text=Significant%20postoperative%20bile%20leak%20may,accessory%20or%20anomalous%20bile%20duct.</a:t>
            </a:r>
          </a:p>
          <a:p>
            <a:endParaRPr lang="en-US" b="1" dirty="0"/>
          </a:p>
          <a:p>
            <a:endParaRPr lang="en-US" b="1" dirty="0"/>
          </a:p>
          <a:p>
            <a:endParaRPr lang="en-US" b="1" dirty="0"/>
          </a:p>
          <a:p>
            <a:endParaRPr lang="en-US" b="1" dirty="0"/>
          </a:p>
        </p:txBody>
      </p:sp>
      <p:sp>
        <p:nvSpPr>
          <p:cNvPr id="4" name="TextBox 3">
            <a:extLst>
              <a:ext uri="{FF2B5EF4-FFF2-40B4-BE49-F238E27FC236}">
                <a16:creationId xmlns:a16="http://schemas.microsoft.com/office/drawing/2014/main" id="{A0DCD234-07B4-4534-B284-BEC976A58762}"/>
              </a:ext>
            </a:extLst>
          </p:cNvPr>
          <p:cNvSpPr txBox="1"/>
          <p:nvPr/>
        </p:nvSpPr>
        <p:spPr>
          <a:xfrm>
            <a:off x="1342103" y="5724867"/>
            <a:ext cx="4210665" cy="1215717"/>
          </a:xfrm>
          <a:prstGeom prst="rect">
            <a:avLst/>
          </a:prstGeom>
          <a:noFill/>
        </p:spPr>
        <p:txBody>
          <a:bodyPr wrap="square" rtlCol="0">
            <a:spAutoFit/>
          </a:bodyPr>
          <a:lstStyle/>
          <a:p>
            <a:r>
              <a:rPr lang="en-US" sz="1100" b="1" dirty="0"/>
              <a:t>Santiago, </a:t>
            </a:r>
            <a:r>
              <a:rPr lang="en-US" sz="1100" b="1" dirty="0" err="1"/>
              <a:t>Inês</a:t>
            </a:r>
            <a:r>
              <a:rPr lang="en-US" sz="1100" b="1" dirty="0"/>
              <a:t> &amp; Loureiro, Rui &amp; </a:t>
            </a:r>
            <a:r>
              <a:rPr lang="en-US" sz="1100" b="1" dirty="0" err="1"/>
              <a:t>Curvo-Semedo</a:t>
            </a:r>
            <a:r>
              <a:rPr lang="en-US" sz="1100" b="1" dirty="0"/>
              <a:t>, Luís &amp; Marques, Cristina &amp; </a:t>
            </a:r>
            <a:r>
              <a:rPr lang="en-US" sz="1100" b="1" dirty="0" err="1"/>
              <a:t>Tardáguila</a:t>
            </a:r>
            <a:r>
              <a:rPr lang="en-US" sz="1100" b="1" dirty="0"/>
              <a:t>, Francisco &amp; Matos, Celso &amp; </a:t>
            </a:r>
            <a:r>
              <a:rPr lang="en-US" sz="1100" b="1" dirty="0" err="1"/>
              <a:t>Caseiro</a:t>
            </a:r>
            <a:r>
              <a:rPr lang="en-US" sz="1100" b="1" dirty="0"/>
              <a:t>-Alves, Filipe. (2012). Congenital Cystic Lesions of the Biliary Tree. AJR. American journal of roentgenology. 198. 825-35. 10.2214/AJR.11.7294. </a:t>
            </a:r>
          </a:p>
          <a:p>
            <a:endParaRPr lang="en-US" dirty="0"/>
          </a:p>
        </p:txBody>
      </p:sp>
    </p:spTree>
    <p:extLst>
      <p:ext uri="{BB962C8B-B14F-4D97-AF65-F5344CB8AC3E}">
        <p14:creationId xmlns:p14="http://schemas.microsoft.com/office/powerpoint/2010/main" val="417326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06E0A3-67D6-48C0-961B-D9A7D801E9EF}"/>
              </a:ext>
            </a:extLst>
          </p:cNvPr>
          <p:cNvSpPr>
            <a:spLocks noGrp="1"/>
          </p:cNvSpPr>
          <p:nvPr>
            <p:ph type="title"/>
          </p:nvPr>
        </p:nvSpPr>
        <p:spPr>
          <a:xfrm>
            <a:off x="7558564" y="609600"/>
            <a:ext cx="3912583" cy="1356360"/>
          </a:xfrm>
        </p:spPr>
        <p:txBody>
          <a:bodyPr>
            <a:normAutofit/>
          </a:bodyPr>
          <a:lstStyle/>
          <a:p>
            <a:r>
              <a:rPr lang="en-US" sz="3200" dirty="0"/>
              <a:t>Anomalous Duct Example</a:t>
            </a:r>
          </a:p>
        </p:txBody>
      </p:sp>
      <p:pic>
        <p:nvPicPr>
          <p:cNvPr id="2050" name="Picture 2" descr="year-old man imaged for liver donor work-up. Coronal thickslab MR cholangiopancreatography reveals dorsocaudal branch of right hepatic duct (arrows) draining into left hepatic duct (arrowhead). Aberrant right hepatic duct (open arrow) drains into common hepatic duct. Common bile duct (CBD), cystic duct (curved arrow), pancreatic duct (P), duodenum (D), and biliary bifurcation (bif) are noted. ">
            <a:extLst>
              <a:ext uri="{FF2B5EF4-FFF2-40B4-BE49-F238E27FC236}">
                <a16:creationId xmlns:a16="http://schemas.microsoft.com/office/drawing/2014/main" id="{C981F879-BA33-4092-9896-BB8850A1F5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3392" y="857675"/>
            <a:ext cx="5722920" cy="5140669"/>
          </a:xfrm>
          <a:prstGeom prst="rect">
            <a:avLst/>
          </a:prstGeom>
          <a:noFill/>
          <a:extLst>
            <a:ext uri="{909E8E84-426E-40DD-AFC4-6F175D3DCCD1}">
              <a14:hiddenFill xmlns:a14="http://schemas.microsoft.com/office/drawing/2010/main">
                <a:solidFill>
                  <a:srgbClr val="FFFFFF"/>
                </a:solidFill>
              </a14:hiddenFill>
            </a:ext>
          </a:extLst>
        </p:spPr>
      </p:pic>
      <p:sp>
        <p:nvSpPr>
          <p:cNvPr id="2056" name="Content Placeholder 2053">
            <a:extLst>
              <a:ext uri="{FF2B5EF4-FFF2-40B4-BE49-F238E27FC236}">
                <a16:creationId xmlns:a16="http://schemas.microsoft.com/office/drawing/2014/main" id="{D9366FFB-00ED-7525-6BF7-D12FA2AF8228}"/>
              </a:ext>
            </a:extLst>
          </p:cNvPr>
          <p:cNvSpPr>
            <a:spLocks noGrp="1"/>
          </p:cNvSpPr>
          <p:nvPr>
            <p:ph idx="1"/>
          </p:nvPr>
        </p:nvSpPr>
        <p:spPr>
          <a:xfrm>
            <a:off x="7558564" y="2057400"/>
            <a:ext cx="3912583" cy="4038600"/>
          </a:xfrm>
        </p:spPr>
        <p:txBody>
          <a:bodyPr>
            <a:normAutofit/>
          </a:bodyPr>
          <a:lstStyle/>
          <a:p>
            <a:r>
              <a:rPr lang="en-US" sz="1600" i="1" dirty="0">
                <a:solidFill>
                  <a:schemeClr val="tx1"/>
                </a:solidFill>
              </a:rPr>
              <a:t>“</a:t>
            </a:r>
            <a:r>
              <a:rPr lang="en-US" sz="2000" b="0" i="1" dirty="0">
                <a:solidFill>
                  <a:schemeClr val="tx1"/>
                </a:solidFill>
                <a:effectLst/>
                <a:latin typeface="Roboto" panose="02000000000000000000" pitchFamily="2" charset="0"/>
              </a:rPr>
              <a:t>Coronal </a:t>
            </a:r>
            <a:r>
              <a:rPr lang="en-US" sz="2000" b="0" i="1" dirty="0" err="1">
                <a:solidFill>
                  <a:schemeClr val="tx1"/>
                </a:solidFill>
                <a:effectLst/>
                <a:latin typeface="Roboto" panose="02000000000000000000" pitchFamily="2" charset="0"/>
              </a:rPr>
              <a:t>thickslab</a:t>
            </a:r>
            <a:r>
              <a:rPr lang="en-US" sz="2000" b="0" i="1" dirty="0">
                <a:solidFill>
                  <a:schemeClr val="tx1"/>
                </a:solidFill>
                <a:effectLst/>
                <a:latin typeface="Roboto" panose="02000000000000000000" pitchFamily="2" charset="0"/>
              </a:rPr>
              <a:t> MR cholangiopancreatography reveals </a:t>
            </a:r>
            <a:r>
              <a:rPr lang="en-US" sz="2000" b="0" i="1" dirty="0" err="1">
                <a:solidFill>
                  <a:schemeClr val="tx1"/>
                </a:solidFill>
                <a:effectLst/>
                <a:latin typeface="Roboto" panose="02000000000000000000" pitchFamily="2" charset="0"/>
              </a:rPr>
              <a:t>dorsocaudal</a:t>
            </a:r>
            <a:r>
              <a:rPr lang="en-US" sz="2000" b="0" i="1" dirty="0">
                <a:solidFill>
                  <a:schemeClr val="tx1"/>
                </a:solidFill>
                <a:effectLst/>
                <a:latin typeface="Roboto" panose="02000000000000000000" pitchFamily="2" charset="0"/>
              </a:rPr>
              <a:t> branch of </a:t>
            </a:r>
            <a:r>
              <a:rPr lang="en-US" sz="2000" b="0" i="1" dirty="0">
                <a:effectLst/>
                <a:latin typeface="Roboto" panose="02000000000000000000" pitchFamily="2" charset="0"/>
              </a:rPr>
              <a:t>right hepatic duct </a:t>
            </a:r>
            <a:r>
              <a:rPr lang="en-US" sz="2000" b="0" i="1" dirty="0">
                <a:solidFill>
                  <a:schemeClr val="tx1"/>
                </a:solidFill>
                <a:effectLst/>
                <a:latin typeface="Roboto" panose="02000000000000000000" pitchFamily="2" charset="0"/>
              </a:rPr>
              <a:t>(</a:t>
            </a:r>
            <a:r>
              <a:rPr lang="en-US" sz="2000" b="0" i="1" dirty="0">
                <a:effectLst/>
                <a:latin typeface="Roboto" panose="02000000000000000000" pitchFamily="2" charset="0"/>
              </a:rPr>
              <a:t>arrows</a:t>
            </a:r>
            <a:r>
              <a:rPr lang="en-US" sz="2000" b="0" i="1" dirty="0">
                <a:solidFill>
                  <a:schemeClr val="tx1"/>
                </a:solidFill>
                <a:effectLst/>
                <a:latin typeface="Roboto" panose="02000000000000000000" pitchFamily="2" charset="0"/>
              </a:rPr>
              <a:t>) draining into </a:t>
            </a:r>
            <a:r>
              <a:rPr lang="en-US" sz="2000" b="0" i="1" dirty="0">
                <a:solidFill>
                  <a:schemeClr val="accent4"/>
                </a:solidFill>
                <a:effectLst/>
                <a:latin typeface="Roboto" panose="02000000000000000000" pitchFamily="2" charset="0"/>
              </a:rPr>
              <a:t>left hepatic duct </a:t>
            </a:r>
            <a:r>
              <a:rPr lang="en-US" sz="2000" b="0" i="1" dirty="0">
                <a:solidFill>
                  <a:schemeClr val="tx1"/>
                </a:solidFill>
                <a:effectLst/>
                <a:latin typeface="Roboto" panose="02000000000000000000" pitchFamily="2" charset="0"/>
              </a:rPr>
              <a:t>(</a:t>
            </a:r>
            <a:r>
              <a:rPr lang="en-US" sz="2000" b="0" i="1" dirty="0">
                <a:solidFill>
                  <a:schemeClr val="accent4"/>
                </a:solidFill>
                <a:effectLst/>
                <a:latin typeface="Roboto" panose="02000000000000000000" pitchFamily="2" charset="0"/>
              </a:rPr>
              <a:t>arrowhead</a:t>
            </a:r>
            <a:r>
              <a:rPr lang="en-US" sz="2000" b="0" i="1" dirty="0">
                <a:solidFill>
                  <a:schemeClr val="tx1"/>
                </a:solidFill>
                <a:effectLst/>
                <a:latin typeface="Roboto" panose="02000000000000000000" pitchFamily="2" charset="0"/>
              </a:rPr>
              <a:t>). </a:t>
            </a:r>
            <a:r>
              <a:rPr lang="en-US" sz="2000" b="0" i="1" dirty="0">
                <a:solidFill>
                  <a:schemeClr val="accent2"/>
                </a:solidFill>
                <a:effectLst/>
                <a:latin typeface="Roboto" panose="02000000000000000000" pitchFamily="2" charset="0"/>
              </a:rPr>
              <a:t>Aberrant right hepatic duct </a:t>
            </a:r>
            <a:r>
              <a:rPr lang="en-US" sz="2000" b="0" i="1" dirty="0">
                <a:solidFill>
                  <a:schemeClr val="tx1"/>
                </a:solidFill>
                <a:effectLst/>
                <a:latin typeface="Roboto" panose="02000000000000000000" pitchFamily="2" charset="0"/>
              </a:rPr>
              <a:t>(</a:t>
            </a:r>
            <a:r>
              <a:rPr lang="en-US" sz="2000" b="0" i="1" dirty="0">
                <a:solidFill>
                  <a:schemeClr val="accent2"/>
                </a:solidFill>
                <a:effectLst/>
                <a:latin typeface="Roboto" panose="02000000000000000000" pitchFamily="2" charset="0"/>
              </a:rPr>
              <a:t>open arrow</a:t>
            </a:r>
            <a:r>
              <a:rPr lang="en-US" sz="2000" b="0" i="1" dirty="0">
                <a:solidFill>
                  <a:schemeClr val="tx1"/>
                </a:solidFill>
                <a:effectLst/>
                <a:latin typeface="Roboto" panose="02000000000000000000" pitchFamily="2" charset="0"/>
              </a:rPr>
              <a:t>) drains into common hepatic duct. Common bile duct (CBD), </a:t>
            </a:r>
            <a:r>
              <a:rPr lang="en-US" sz="2000" b="0" i="1" dirty="0">
                <a:solidFill>
                  <a:schemeClr val="accent3"/>
                </a:solidFill>
                <a:effectLst/>
                <a:latin typeface="Roboto" panose="02000000000000000000" pitchFamily="2" charset="0"/>
              </a:rPr>
              <a:t>cystic duct </a:t>
            </a:r>
            <a:r>
              <a:rPr lang="en-US" sz="2000" b="0" i="1" dirty="0">
                <a:solidFill>
                  <a:schemeClr val="tx1"/>
                </a:solidFill>
                <a:effectLst/>
                <a:latin typeface="Roboto" panose="02000000000000000000" pitchFamily="2" charset="0"/>
              </a:rPr>
              <a:t>(</a:t>
            </a:r>
            <a:r>
              <a:rPr lang="en-US" sz="2000" b="0" i="1" dirty="0">
                <a:solidFill>
                  <a:schemeClr val="accent3"/>
                </a:solidFill>
                <a:effectLst/>
                <a:latin typeface="Roboto" panose="02000000000000000000" pitchFamily="2" charset="0"/>
              </a:rPr>
              <a:t>curved arrow</a:t>
            </a:r>
            <a:r>
              <a:rPr lang="en-US" sz="2000" b="0" i="1" dirty="0">
                <a:solidFill>
                  <a:schemeClr val="tx1"/>
                </a:solidFill>
                <a:effectLst/>
                <a:latin typeface="Roboto" panose="02000000000000000000" pitchFamily="2" charset="0"/>
              </a:rPr>
              <a:t>), pancreatic duct (P), duodenum (D), and biliary bifurcation (</a:t>
            </a:r>
            <a:r>
              <a:rPr lang="en-US" sz="2000" b="0" i="1" dirty="0" err="1">
                <a:solidFill>
                  <a:schemeClr val="tx1"/>
                </a:solidFill>
                <a:effectLst/>
                <a:latin typeface="Roboto" panose="02000000000000000000" pitchFamily="2" charset="0"/>
              </a:rPr>
              <a:t>bif</a:t>
            </a:r>
            <a:r>
              <a:rPr lang="en-US" sz="2000" b="0" i="1" dirty="0">
                <a:solidFill>
                  <a:schemeClr val="tx1"/>
                </a:solidFill>
                <a:effectLst/>
                <a:latin typeface="Roboto" panose="02000000000000000000" pitchFamily="2" charset="0"/>
              </a:rPr>
              <a:t>) are noted.”</a:t>
            </a:r>
          </a:p>
          <a:p>
            <a:endParaRPr lang="en-US" sz="1600" dirty="0"/>
          </a:p>
        </p:txBody>
      </p:sp>
      <p:sp>
        <p:nvSpPr>
          <p:cNvPr id="8" name="TextBox 7">
            <a:extLst>
              <a:ext uri="{FF2B5EF4-FFF2-40B4-BE49-F238E27FC236}">
                <a16:creationId xmlns:a16="http://schemas.microsoft.com/office/drawing/2014/main" id="{668DC270-F2DF-454B-B435-0ED107055F5D}"/>
              </a:ext>
            </a:extLst>
          </p:cNvPr>
          <p:cNvSpPr txBox="1"/>
          <p:nvPr/>
        </p:nvSpPr>
        <p:spPr>
          <a:xfrm>
            <a:off x="1082201" y="5998344"/>
            <a:ext cx="5515897" cy="877163"/>
          </a:xfrm>
          <a:prstGeom prst="rect">
            <a:avLst/>
          </a:prstGeom>
          <a:noFill/>
        </p:spPr>
        <p:txBody>
          <a:bodyPr wrap="square" rtlCol="0">
            <a:spAutoFit/>
          </a:bodyPr>
          <a:lstStyle/>
          <a:p>
            <a:r>
              <a:rPr lang="en-US" sz="1100" b="1" dirty="0"/>
              <a:t>Santiago, </a:t>
            </a:r>
            <a:r>
              <a:rPr lang="en-US" sz="1100" b="1" dirty="0" err="1"/>
              <a:t>Inês</a:t>
            </a:r>
            <a:r>
              <a:rPr lang="en-US" sz="1100" b="1" dirty="0"/>
              <a:t> &amp; Loureiro, Rui &amp; </a:t>
            </a:r>
            <a:r>
              <a:rPr lang="en-US" sz="1100" b="1" dirty="0" err="1"/>
              <a:t>Curvo-Semedo</a:t>
            </a:r>
            <a:r>
              <a:rPr lang="en-US" sz="1100" b="1" dirty="0"/>
              <a:t>, Luís &amp; Marques, Cristina &amp; </a:t>
            </a:r>
            <a:r>
              <a:rPr lang="en-US" sz="1100" b="1" dirty="0" err="1"/>
              <a:t>Tardáguila</a:t>
            </a:r>
            <a:r>
              <a:rPr lang="en-US" sz="1100" b="1" dirty="0"/>
              <a:t>, Francisco &amp; Matos, Celso &amp; </a:t>
            </a:r>
            <a:r>
              <a:rPr lang="en-US" sz="1100" b="1" dirty="0" err="1"/>
              <a:t>Caseiro</a:t>
            </a:r>
            <a:r>
              <a:rPr lang="en-US" sz="1100" b="1" dirty="0"/>
              <a:t>-Alves, Filipe. (2012). Congenital Cystic Lesions of the Biliary Tree. AJR. American journal of roentgenology. 198. 825-35. 10.2214/AJR.11.7294. </a:t>
            </a:r>
          </a:p>
          <a:p>
            <a:endParaRPr lang="en-US" dirty="0"/>
          </a:p>
        </p:txBody>
      </p:sp>
    </p:spTree>
    <p:extLst>
      <p:ext uri="{BB962C8B-B14F-4D97-AF65-F5344CB8AC3E}">
        <p14:creationId xmlns:p14="http://schemas.microsoft.com/office/powerpoint/2010/main" val="126308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C489-DB66-42E4-B126-79B05C1294C4}"/>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id="{4379BF6C-822B-4E6F-8A12-3B19246DD987}"/>
              </a:ext>
            </a:extLst>
          </p:cNvPr>
          <p:cNvSpPr>
            <a:spLocks noGrp="1"/>
          </p:cNvSpPr>
          <p:nvPr>
            <p:ph idx="1"/>
          </p:nvPr>
        </p:nvSpPr>
        <p:spPr/>
        <p:txBody>
          <a:bodyPr>
            <a:normAutofit/>
          </a:bodyPr>
          <a:lstStyle/>
          <a:p>
            <a:r>
              <a:rPr lang="en-US" b="0" i="0" dirty="0">
                <a:effectLst/>
                <a:latin typeface="Times New Roman" panose="02020603050405020304" pitchFamily="18" charset="0"/>
              </a:rPr>
              <a:t>Persistent </a:t>
            </a:r>
            <a:r>
              <a:rPr lang="en-US" b="1" i="0" dirty="0">
                <a:solidFill>
                  <a:schemeClr val="accent2"/>
                </a:solidFill>
                <a:effectLst/>
                <a:latin typeface="Times New Roman" panose="02020603050405020304" pitchFamily="18" charset="0"/>
              </a:rPr>
              <a:t>abdominal tenderness</a:t>
            </a:r>
            <a:r>
              <a:rPr lang="en-US" dirty="0">
                <a:latin typeface="Times New Roman" panose="02020603050405020304" pitchFamily="18" charset="0"/>
              </a:rPr>
              <a:t>, generalized </a:t>
            </a:r>
            <a:r>
              <a:rPr lang="en-US" b="1" dirty="0">
                <a:solidFill>
                  <a:schemeClr val="accent2"/>
                </a:solidFill>
                <a:latin typeface="Times New Roman" panose="02020603050405020304" pitchFamily="18" charset="0"/>
              </a:rPr>
              <a:t>malaise, anorexia </a:t>
            </a:r>
            <a:r>
              <a:rPr lang="en-US" dirty="0">
                <a:latin typeface="Times New Roman" panose="02020603050405020304" pitchFamily="18" charset="0"/>
              </a:rPr>
              <a:t>(nonspecific)</a:t>
            </a:r>
          </a:p>
          <a:p>
            <a:r>
              <a:rPr lang="en-US" b="0" i="0" dirty="0">
                <a:effectLst/>
                <a:latin typeface="Times New Roman" panose="02020603050405020304" pitchFamily="18" charset="0"/>
              </a:rPr>
              <a:t>Interestingly: “Bile leak after surgery resulting in intraperitoneal bile collection is typically not contaminated by bacteria and </a:t>
            </a:r>
            <a:r>
              <a:rPr lang="en-US" b="1" i="0" dirty="0">
                <a:solidFill>
                  <a:schemeClr val="accent2"/>
                </a:solidFill>
                <a:effectLst/>
                <a:latin typeface="Times New Roman" panose="02020603050405020304" pitchFamily="18" charset="0"/>
              </a:rPr>
              <a:t>usually does not result in severe bile peritonitis</a:t>
            </a:r>
            <a:r>
              <a:rPr lang="en-US" b="0" i="0" dirty="0">
                <a:effectLst/>
                <a:latin typeface="Times New Roman" panose="02020603050405020304" pitchFamily="18" charset="0"/>
              </a:rPr>
              <a:t>”</a:t>
            </a:r>
            <a:endParaRPr lang="en-US" dirty="0">
              <a:latin typeface="Times New Roman" panose="02020603050405020304" pitchFamily="18" charset="0"/>
            </a:endParaRPr>
          </a:p>
          <a:p>
            <a:r>
              <a:rPr lang="en-US" dirty="0">
                <a:latin typeface="Times New Roman" panose="02020603050405020304" pitchFamily="18" charset="0"/>
              </a:rPr>
              <a:t>Timing: symptoms </a:t>
            </a:r>
            <a:r>
              <a:rPr lang="en-US" b="1" dirty="0">
                <a:solidFill>
                  <a:schemeClr val="accent2"/>
                </a:solidFill>
                <a:latin typeface="Times New Roman" panose="02020603050405020304" pitchFamily="18" charset="0"/>
              </a:rPr>
              <a:t>usually present within the first week </a:t>
            </a:r>
            <a:r>
              <a:rPr lang="en-US" dirty="0">
                <a:latin typeface="Times New Roman" panose="02020603050405020304" pitchFamily="18" charset="0"/>
              </a:rPr>
              <a:t>but may present up to 30 days following the operation</a:t>
            </a:r>
            <a:endParaRPr lang="en-US" b="0" i="0" dirty="0">
              <a:effectLst/>
              <a:latin typeface="Times New Roman" panose="02020603050405020304" pitchFamily="18" charset="0"/>
            </a:endParaRPr>
          </a:p>
        </p:txBody>
      </p:sp>
    </p:spTree>
    <p:extLst>
      <p:ext uri="{BB962C8B-B14F-4D97-AF65-F5344CB8AC3E}">
        <p14:creationId xmlns:p14="http://schemas.microsoft.com/office/powerpoint/2010/main" val="219719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542-0D53-44F5-9FA7-5E6D4B257FB4}"/>
              </a:ext>
            </a:extLst>
          </p:cNvPr>
          <p:cNvSpPr>
            <a:spLocks noGrp="1"/>
          </p:cNvSpPr>
          <p:nvPr>
            <p:ph type="title"/>
          </p:nvPr>
        </p:nvSpPr>
        <p:spPr/>
        <p:txBody>
          <a:bodyPr/>
          <a:lstStyle/>
          <a:p>
            <a:r>
              <a:rPr lang="en-US" dirty="0"/>
              <a:t>How is it Diagnosed?</a:t>
            </a:r>
          </a:p>
        </p:txBody>
      </p:sp>
      <p:sp>
        <p:nvSpPr>
          <p:cNvPr id="3" name="Content Placeholder 2">
            <a:extLst>
              <a:ext uri="{FF2B5EF4-FFF2-40B4-BE49-F238E27FC236}">
                <a16:creationId xmlns:a16="http://schemas.microsoft.com/office/drawing/2014/main" id="{87712E3F-4C07-4E44-BA48-2210FE7272CC}"/>
              </a:ext>
            </a:extLst>
          </p:cNvPr>
          <p:cNvSpPr>
            <a:spLocks noGrp="1"/>
          </p:cNvSpPr>
          <p:nvPr>
            <p:ph type="body" sz="half" idx="2"/>
          </p:nvPr>
        </p:nvSpPr>
        <p:spPr/>
        <p:txBody>
          <a:bodyPr/>
          <a:lstStyle/>
          <a:p>
            <a:r>
              <a:rPr lang="en-US" dirty="0"/>
              <a:t>Bile duct injury can be </a:t>
            </a:r>
            <a:r>
              <a:rPr lang="en-US" dirty="0" err="1"/>
              <a:t>ID’d</a:t>
            </a:r>
            <a:r>
              <a:rPr lang="en-US" dirty="0"/>
              <a:t> </a:t>
            </a:r>
            <a:r>
              <a:rPr lang="en-US" dirty="0" err="1"/>
              <a:t>intraop</a:t>
            </a:r>
            <a:endParaRPr lang="en-US" dirty="0"/>
          </a:p>
          <a:p>
            <a:r>
              <a:rPr lang="en-US" dirty="0"/>
              <a:t>Ultrasound can usually confirm</a:t>
            </a:r>
          </a:p>
          <a:p>
            <a:r>
              <a:rPr lang="en-US" dirty="0"/>
              <a:t>CT imaging if desired (can show </a:t>
            </a:r>
            <a:r>
              <a:rPr lang="en-US" dirty="0" err="1"/>
              <a:t>biloma</a:t>
            </a:r>
            <a:r>
              <a:rPr lang="en-US" dirty="0"/>
              <a:t>)</a:t>
            </a:r>
          </a:p>
          <a:p>
            <a:r>
              <a:rPr lang="en-US" dirty="0"/>
              <a:t>ERCP can both delineate site of leak AND be therapeutic</a:t>
            </a:r>
          </a:p>
        </p:txBody>
      </p:sp>
      <p:sp>
        <p:nvSpPr>
          <p:cNvPr id="6" name="TextBox 5">
            <a:extLst>
              <a:ext uri="{FF2B5EF4-FFF2-40B4-BE49-F238E27FC236}">
                <a16:creationId xmlns:a16="http://schemas.microsoft.com/office/drawing/2014/main" id="{4125E03E-7571-486B-8B12-93DA832E0B79}"/>
              </a:ext>
            </a:extLst>
          </p:cNvPr>
          <p:cNvSpPr txBox="1"/>
          <p:nvPr/>
        </p:nvSpPr>
        <p:spPr>
          <a:xfrm>
            <a:off x="5281612" y="5235002"/>
            <a:ext cx="6094770" cy="923330"/>
          </a:xfrm>
          <a:prstGeom prst="rect">
            <a:avLst/>
          </a:prstGeom>
          <a:noFill/>
        </p:spPr>
        <p:txBody>
          <a:bodyPr wrap="square">
            <a:spAutoFit/>
          </a:bodyPr>
          <a:lstStyle/>
          <a:p>
            <a:pPr algn="l"/>
            <a:r>
              <a:rPr lang="en-US" b="0" i="1" dirty="0">
                <a:solidFill>
                  <a:srgbClr val="111111"/>
                </a:solidFill>
                <a:effectLst/>
                <a:latin typeface="Roboto" panose="02000000000000000000" pitchFamily="2" charset="0"/>
              </a:rPr>
              <a:t>“ERCP image obtained in a 58-year-old man with abdominal pain after laparoscopic cholecystectomy demonstrates </a:t>
            </a:r>
            <a:r>
              <a:rPr lang="en-US" b="0" i="1" dirty="0">
                <a:solidFill>
                  <a:schemeClr val="accent2"/>
                </a:solidFill>
                <a:effectLst/>
                <a:latin typeface="Roboto" panose="02000000000000000000" pitchFamily="2" charset="0"/>
              </a:rPr>
              <a:t>bile leakage from the cystic duct stump </a:t>
            </a:r>
            <a:r>
              <a:rPr lang="en-US" b="0" i="1" dirty="0">
                <a:solidFill>
                  <a:srgbClr val="111111"/>
                </a:solidFill>
                <a:effectLst/>
                <a:latin typeface="Roboto" panose="02000000000000000000" pitchFamily="2" charset="0"/>
              </a:rPr>
              <a:t>(arrow)”</a:t>
            </a:r>
          </a:p>
        </p:txBody>
      </p:sp>
      <p:sp>
        <p:nvSpPr>
          <p:cNvPr id="8" name="TextBox 7">
            <a:extLst>
              <a:ext uri="{FF2B5EF4-FFF2-40B4-BE49-F238E27FC236}">
                <a16:creationId xmlns:a16="http://schemas.microsoft.com/office/drawing/2014/main" id="{99C0CAE9-F150-4400-AA34-31E7CCA9579E}"/>
              </a:ext>
            </a:extLst>
          </p:cNvPr>
          <p:cNvSpPr txBox="1"/>
          <p:nvPr/>
        </p:nvSpPr>
        <p:spPr>
          <a:xfrm>
            <a:off x="258424" y="5633720"/>
            <a:ext cx="4697771" cy="938719"/>
          </a:xfrm>
          <a:prstGeom prst="rect">
            <a:avLst/>
          </a:prstGeom>
          <a:noFill/>
        </p:spPr>
        <p:txBody>
          <a:bodyPr wrap="square">
            <a:spAutoFit/>
          </a:bodyPr>
          <a:lstStyle/>
          <a:p>
            <a:r>
              <a:rPr lang="en-US" sz="1100" dirty="0"/>
              <a:t>Thompson, Colin &amp; Saad, </a:t>
            </a:r>
            <a:r>
              <a:rPr lang="en-US" sz="1100" dirty="0" err="1"/>
              <a:t>Nael</a:t>
            </a:r>
            <a:r>
              <a:rPr lang="en-US" sz="1100" dirty="0"/>
              <a:t> &amp; </a:t>
            </a:r>
            <a:r>
              <a:rPr lang="en-US" sz="1100" dirty="0" err="1"/>
              <a:t>Quazi</a:t>
            </a:r>
            <a:r>
              <a:rPr lang="en-US" sz="1100" dirty="0"/>
              <a:t>, </a:t>
            </a:r>
            <a:r>
              <a:rPr lang="en-US" sz="1100" dirty="0" err="1"/>
              <a:t>Rehnuma</a:t>
            </a:r>
            <a:r>
              <a:rPr lang="en-US" sz="1100" dirty="0"/>
              <a:t> &amp; Darcy, Mike &amp; </a:t>
            </a:r>
            <a:r>
              <a:rPr lang="en-US" sz="1100" dirty="0" err="1"/>
              <a:t>Picus</a:t>
            </a:r>
            <a:r>
              <a:rPr lang="en-US" sz="1100" dirty="0"/>
              <a:t>, Daniel &amp; </a:t>
            </a:r>
            <a:r>
              <a:rPr lang="en-US" sz="1100" dirty="0" err="1"/>
              <a:t>Menias</a:t>
            </a:r>
            <a:r>
              <a:rPr lang="en-US" sz="1100" dirty="0"/>
              <a:t>, Christine. (2013). Management of Iatrogenic Bile Duct Injuries: Role of the Interventional Radiologist. </a:t>
            </a:r>
            <a:r>
              <a:rPr lang="en-US" sz="1100" dirty="0" err="1"/>
              <a:t>Radiographics</a:t>
            </a:r>
            <a:r>
              <a:rPr lang="en-US" sz="1100" dirty="0"/>
              <a:t> : a review publication of the Radiological Society of North America, Inc. 33. 117-34. 10.1148/rg.331125044. </a:t>
            </a:r>
          </a:p>
        </p:txBody>
      </p:sp>
      <p:pic>
        <p:nvPicPr>
          <p:cNvPr id="11" name="Picture 2" descr="(a) ERCP image obtained in a 58-year-old man with abdominal pain after laparoscopic cholecystectomy demonstrates bile leakage from the cystic duct stump (arrow). (b) ERCP image obtained 8 weeks later, after stent placement in the common duct and biloma drainage, shows no bile leakage. ">
            <a:extLst>
              <a:ext uri="{FF2B5EF4-FFF2-40B4-BE49-F238E27FC236}">
                <a16:creationId xmlns:a16="http://schemas.microsoft.com/office/drawing/2014/main" id="{7D4AAF4F-D4E6-42CD-958A-0244BF008FA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40" t="15" r="50995" b="4945"/>
          <a:stretch/>
        </p:blipFill>
        <p:spPr bwMode="auto">
          <a:xfrm>
            <a:off x="5656622" y="568719"/>
            <a:ext cx="4564063"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3BBB64-7547-422E-BE6B-66A6C5460C8D}"/>
              </a:ext>
            </a:extLst>
          </p:cNvPr>
          <p:cNvSpPr>
            <a:spLocks noGrp="1"/>
          </p:cNvSpPr>
          <p:nvPr>
            <p:ph type="title"/>
          </p:nvPr>
        </p:nvSpPr>
        <p:spPr>
          <a:xfrm>
            <a:off x="7558564" y="609600"/>
            <a:ext cx="3912583" cy="1356360"/>
          </a:xfrm>
        </p:spPr>
        <p:txBody>
          <a:bodyPr vert="horz" lIns="91440" tIns="45720" rIns="91440" bIns="45720" rtlCol="0" anchor="ctr">
            <a:normAutofit/>
          </a:bodyPr>
          <a:lstStyle/>
          <a:p>
            <a:r>
              <a:rPr lang="en-US" sz="3200"/>
              <a:t>Biloma CT</a:t>
            </a:r>
          </a:p>
        </p:txBody>
      </p:sp>
      <p:pic>
        <p:nvPicPr>
          <p:cNvPr id="4098" name="Picture 2" descr="A close-up of a fetus&#10;&#10;Description automatically generated with low confidence">
            <a:extLst>
              <a:ext uri="{FF2B5EF4-FFF2-40B4-BE49-F238E27FC236}">
                <a16:creationId xmlns:a16="http://schemas.microsoft.com/office/drawing/2014/main" id="{61F3370D-1B89-487C-BA4B-82CE7327B9B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524" r="4524"/>
          <a:stretch/>
        </p:blipFill>
        <p:spPr bwMode="auto">
          <a:xfrm>
            <a:off x="872064" y="1051708"/>
            <a:ext cx="6045576" cy="47526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B50E374B-DF65-47C5-9475-B98795A699BE}"/>
              </a:ext>
            </a:extLst>
          </p:cNvPr>
          <p:cNvSpPr>
            <a:spLocks noGrp="1"/>
          </p:cNvSpPr>
          <p:nvPr>
            <p:ph type="body" sz="half" idx="2"/>
          </p:nvPr>
        </p:nvSpPr>
        <p:spPr>
          <a:xfrm>
            <a:off x="7558564" y="2057400"/>
            <a:ext cx="3912583" cy="4038600"/>
          </a:xfrm>
        </p:spPr>
        <p:txBody>
          <a:bodyPr vert="horz" lIns="91440" tIns="45720" rIns="91440" bIns="45720" rtlCol="0">
            <a:normAutofit/>
          </a:bodyPr>
          <a:lstStyle/>
          <a:p>
            <a:pPr indent="-182880">
              <a:lnSpc>
                <a:spcPct val="90000"/>
              </a:lnSpc>
              <a:buFont typeface="Corbel" pitchFamily="34" charset="0"/>
              <a:buChar char="•"/>
            </a:pPr>
            <a:r>
              <a:rPr lang="en-US" sz="2200" dirty="0">
                <a:solidFill>
                  <a:schemeClr val="tx1"/>
                </a:solidFill>
                <a:latin typeface="Times New Roman" panose="02020603050405020304" pitchFamily="18" charset="0"/>
              </a:rPr>
              <a:t>Imaging findings typically include:</a:t>
            </a:r>
            <a:endParaRPr lang="en-US" sz="2200" b="0" i="0" dirty="0">
              <a:solidFill>
                <a:schemeClr val="tx1"/>
              </a:solidFill>
              <a:effectLst/>
              <a:latin typeface="Times New Roman" panose="02020603050405020304" pitchFamily="18" charset="0"/>
            </a:endParaRPr>
          </a:p>
          <a:p>
            <a:pPr indent="-182880">
              <a:lnSpc>
                <a:spcPct val="90000"/>
              </a:lnSpc>
              <a:buFont typeface="Corbel" pitchFamily="34" charset="0"/>
              <a:buChar char="•"/>
            </a:pPr>
            <a:r>
              <a:rPr lang="en-US" sz="2200" dirty="0">
                <a:solidFill>
                  <a:schemeClr val="tx1"/>
                </a:solidFill>
                <a:latin typeface="Times New Roman" panose="02020603050405020304" pitchFamily="18" charset="0"/>
              </a:rPr>
              <a:t>Bile collection in gallbladder fossa</a:t>
            </a:r>
          </a:p>
          <a:p>
            <a:pPr indent="-182880">
              <a:lnSpc>
                <a:spcPct val="90000"/>
              </a:lnSpc>
              <a:buFont typeface="Corbel" pitchFamily="34" charset="0"/>
              <a:buChar char="•"/>
            </a:pPr>
            <a:r>
              <a:rPr lang="en-US" sz="2200" dirty="0">
                <a:solidFill>
                  <a:schemeClr val="tx1"/>
                </a:solidFill>
                <a:latin typeface="Times New Roman" panose="02020603050405020304" pitchFamily="18" charset="0"/>
              </a:rPr>
              <a:t>Small connection with the cystic duct remnant usually visible on MRCP</a:t>
            </a:r>
          </a:p>
          <a:p>
            <a:pPr indent="-182880">
              <a:lnSpc>
                <a:spcPct val="90000"/>
              </a:lnSpc>
              <a:buFont typeface="Corbel" pitchFamily="34" charset="0"/>
              <a:buChar char="•"/>
            </a:pPr>
            <a:endParaRPr lang="en-US" sz="2200" dirty="0">
              <a:solidFill>
                <a:schemeClr val="tx1"/>
              </a:solidFill>
              <a:latin typeface="Times New Roman" panose="02020603050405020304" pitchFamily="18" charset="0"/>
            </a:endParaRPr>
          </a:p>
          <a:p>
            <a:pPr indent="-182880">
              <a:lnSpc>
                <a:spcPct val="90000"/>
              </a:lnSpc>
              <a:buFont typeface="Corbel" pitchFamily="34" charset="0"/>
              <a:buChar char="•"/>
            </a:pPr>
            <a:r>
              <a:rPr lang="en-US" sz="1300" b="1" dirty="0"/>
              <a:t>https://www.ncbi.nlm.nih.gov/pmc/articles/PMC3557131/#:~:text=Significant%20postoperative%20bile%20leak%20may,accessory%20or%20anomalous%20bile%20duct.</a:t>
            </a:r>
          </a:p>
          <a:p>
            <a:pPr indent="-182880">
              <a:lnSpc>
                <a:spcPct val="90000"/>
              </a:lnSpc>
              <a:buFont typeface="Corbel" pitchFamily="34" charset="0"/>
              <a:buChar char="•"/>
            </a:pPr>
            <a:endParaRPr lang="en-US" sz="2200" dirty="0">
              <a:solidFill>
                <a:schemeClr val="tx1"/>
              </a:solidFill>
              <a:latin typeface="Times New Roman" panose="02020603050405020304" pitchFamily="18" charset="0"/>
            </a:endParaRPr>
          </a:p>
        </p:txBody>
      </p:sp>
      <p:sp>
        <p:nvSpPr>
          <p:cNvPr id="14" name="TextBox 13">
            <a:extLst>
              <a:ext uri="{FF2B5EF4-FFF2-40B4-BE49-F238E27FC236}">
                <a16:creationId xmlns:a16="http://schemas.microsoft.com/office/drawing/2014/main" id="{97251170-4FCB-4AD5-937E-B0DCD9382538}"/>
              </a:ext>
            </a:extLst>
          </p:cNvPr>
          <p:cNvSpPr txBox="1"/>
          <p:nvPr/>
        </p:nvSpPr>
        <p:spPr>
          <a:xfrm>
            <a:off x="1143332" y="5804310"/>
            <a:ext cx="6094770" cy="480131"/>
          </a:xfrm>
          <a:prstGeom prst="rect">
            <a:avLst/>
          </a:prstGeom>
          <a:noFill/>
        </p:spPr>
        <p:txBody>
          <a:bodyPr wrap="square">
            <a:spAutoFit/>
          </a:bodyPr>
          <a:lstStyle/>
          <a:p>
            <a:pPr>
              <a:lnSpc>
                <a:spcPct val="90000"/>
              </a:lnSpc>
            </a:pPr>
            <a:r>
              <a:rPr lang="en-US" sz="1400" b="0" i="0" dirty="0" err="1">
                <a:effectLst/>
              </a:rPr>
              <a:t>Weerakkody</a:t>
            </a:r>
            <a:r>
              <a:rPr lang="en-US" sz="1400" b="0" i="0" dirty="0">
                <a:effectLst/>
              </a:rPr>
              <a:t>, Y., Jones, J. </a:t>
            </a:r>
            <a:r>
              <a:rPr lang="en-US" sz="1400" b="0" i="0" dirty="0" err="1">
                <a:effectLst/>
              </a:rPr>
              <a:t>Biloma</a:t>
            </a:r>
            <a:r>
              <a:rPr lang="en-US" sz="1400" b="0" i="0" dirty="0">
                <a:effectLst/>
              </a:rPr>
              <a:t>. Reference article, Radiopaedia.org. (accessed on 16 Mar 2022) https://doi.org/10.53347/rID-9840</a:t>
            </a:r>
            <a:endParaRPr lang="en-US" sz="1400" dirty="0"/>
          </a:p>
        </p:txBody>
      </p:sp>
    </p:spTree>
    <p:extLst>
      <p:ext uri="{BB962C8B-B14F-4D97-AF65-F5344CB8AC3E}">
        <p14:creationId xmlns:p14="http://schemas.microsoft.com/office/powerpoint/2010/main" val="353561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0240A881-0376-466A-A045-FF55BF26BF89}"/>
              </a:ext>
            </a:extLst>
          </p:cNvPr>
          <p:cNvSpPr>
            <a:spLocks noGrp="1"/>
          </p:cNvSpPr>
          <p:nvPr>
            <p:ph type="title"/>
          </p:nvPr>
        </p:nvSpPr>
        <p:spPr>
          <a:xfrm>
            <a:off x="7558564" y="609600"/>
            <a:ext cx="3912583" cy="1356360"/>
          </a:xfrm>
        </p:spPr>
        <p:txBody>
          <a:bodyPr vert="horz" lIns="91440" tIns="45720" rIns="91440" bIns="45720" rtlCol="0" anchor="ctr">
            <a:normAutofit/>
          </a:bodyPr>
          <a:lstStyle/>
          <a:p>
            <a:r>
              <a:rPr lang="en-US" sz="3200"/>
              <a:t>Where is the leak?</a:t>
            </a:r>
          </a:p>
        </p:txBody>
      </p:sp>
      <p:pic>
        <p:nvPicPr>
          <p:cNvPr id="8" name="Picture 2" descr="Table&#10;&#10;Description automatically generated">
            <a:extLst>
              <a:ext uri="{FF2B5EF4-FFF2-40B4-BE49-F238E27FC236}">
                <a16:creationId xmlns:a16="http://schemas.microsoft.com/office/drawing/2014/main" id="{C2BE7CFA-2FE8-4965-B94D-0B5EED9DDDEE}"/>
              </a:ext>
            </a:extLst>
          </p:cNvPr>
          <p:cNvPicPr>
            <a:picLocks noGrp="1" noChangeAspect="1"/>
          </p:cNvPicPr>
          <p:nvPr>
            <p:ph idx="1"/>
          </p:nvPr>
        </p:nvPicPr>
        <p:blipFill>
          <a:blip r:embed="rId2"/>
          <a:stretch>
            <a:fillRect/>
          </a:stretch>
        </p:blipFill>
        <p:spPr>
          <a:xfrm>
            <a:off x="1391453" y="857675"/>
            <a:ext cx="5006797" cy="5140669"/>
          </a:xfrm>
          <a:prstGeom prst="rect">
            <a:avLst/>
          </a:prstGeom>
        </p:spPr>
      </p:pic>
      <p:sp>
        <p:nvSpPr>
          <p:cNvPr id="7" name="Text Placeholder 6">
            <a:extLst>
              <a:ext uri="{FF2B5EF4-FFF2-40B4-BE49-F238E27FC236}">
                <a16:creationId xmlns:a16="http://schemas.microsoft.com/office/drawing/2014/main" id="{1A3FE445-1CC1-4288-B470-449AD34EF519}"/>
              </a:ext>
            </a:extLst>
          </p:cNvPr>
          <p:cNvSpPr>
            <a:spLocks noGrp="1"/>
          </p:cNvSpPr>
          <p:nvPr>
            <p:ph type="body" sz="half" idx="2"/>
          </p:nvPr>
        </p:nvSpPr>
        <p:spPr>
          <a:xfrm>
            <a:off x="7558564" y="2057400"/>
            <a:ext cx="3912583" cy="4038600"/>
          </a:xfrm>
        </p:spPr>
        <p:txBody>
          <a:bodyPr vert="horz" lIns="91440" tIns="45720" rIns="91440" bIns="45720" rtlCol="0">
            <a:normAutofit/>
          </a:bodyPr>
          <a:lstStyle/>
          <a:p>
            <a:pPr indent="-182880">
              <a:lnSpc>
                <a:spcPct val="90000"/>
              </a:lnSpc>
              <a:buFont typeface="Corbel" pitchFamily="34" charset="0"/>
              <a:buChar char="•"/>
            </a:pPr>
            <a:r>
              <a:rPr lang="en-US" sz="2200" dirty="0"/>
              <a:t>68% from cystic duct remnant/stump</a:t>
            </a:r>
          </a:p>
          <a:p>
            <a:pPr indent="-182880">
              <a:lnSpc>
                <a:spcPct val="90000"/>
              </a:lnSpc>
              <a:buFont typeface="Corbel" pitchFamily="34" charset="0"/>
              <a:buChar char="•"/>
            </a:pPr>
            <a:r>
              <a:rPr lang="en-US" sz="2200" dirty="0"/>
              <a:t>17% from ducts of Luschka</a:t>
            </a:r>
          </a:p>
          <a:p>
            <a:pPr indent="-182880">
              <a:lnSpc>
                <a:spcPct val="90000"/>
              </a:lnSpc>
              <a:buFont typeface="Corbel" pitchFamily="34" charset="0"/>
              <a:buChar char="•"/>
            </a:pPr>
            <a:r>
              <a:rPr lang="en-US" sz="2200" dirty="0"/>
              <a:t>15% other</a:t>
            </a:r>
          </a:p>
          <a:p>
            <a:pPr indent="-182880">
              <a:lnSpc>
                <a:spcPct val="90000"/>
              </a:lnSpc>
              <a:buFont typeface="Corbel" pitchFamily="34" charset="0"/>
              <a:buChar char="•"/>
            </a:pPr>
            <a:r>
              <a:rPr lang="en-US" dirty="0"/>
              <a:t>“</a:t>
            </a:r>
            <a:r>
              <a:rPr lang="en-US" b="0" i="0" dirty="0">
                <a:solidFill>
                  <a:srgbClr val="232323"/>
                </a:solidFill>
                <a:effectLst/>
                <a:latin typeface="Noto Sans" panose="020B0502040204020203" pitchFamily="34" charset="0"/>
              </a:rPr>
              <a:t>Cystic duct leaks occur due to varying combinations of </a:t>
            </a:r>
            <a:r>
              <a:rPr lang="en-US" b="1" i="0" dirty="0">
                <a:solidFill>
                  <a:schemeClr val="accent2"/>
                </a:solidFill>
                <a:effectLst/>
                <a:latin typeface="Noto Sans" panose="020B0502040204020203" pitchFamily="34" charset="0"/>
              </a:rPr>
              <a:t>clip dysfunction or misplacement </a:t>
            </a:r>
            <a:r>
              <a:rPr lang="en-US" b="0" i="0" dirty="0">
                <a:solidFill>
                  <a:srgbClr val="232323"/>
                </a:solidFill>
                <a:effectLst/>
                <a:latin typeface="Noto Sans" panose="020B0502040204020203" pitchFamily="34" charset="0"/>
              </a:rPr>
              <a:t>and </a:t>
            </a:r>
            <a:r>
              <a:rPr lang="en-US" b="1" i="0" dirty="0">
                <a:solidFill>
                  <a:schemeClr val="accent2"/>
                </a:solidFill>
                <a:effectLst/>
                <a:latin typeface="Noto Sans" panose="020B0502040204020203" pitchFamily="34" charset="0"/>
              </a:rPr>
              <a:t>necrosis or tearing </a:t>
            </a:r>
            <a:r>
              <a:rPr lang="en-US" b="0" i="0" dirty="0">
                <a:solidFill>
                  <a:schemeClr val="tx1"/>
                </a:solidFill>
                <a:effectLst/>
                <a:latin typeface="Noto Sans" panose="020B0502040204020203" pitchFamily="34" charset="0"/>
              </a:rPr>
              <a:t>of the cystic duct </a:t>
            </a:r>
            <a:r>
              <a:rPr lang="en-US" b="0" i="0" dirty="0">
                <a:solidFill>
                  <a:srgbClr val="232323"/>
                </a:solidFill>
                <a:effectLst/>
                <a:latin typeface="Noto Sans" panose="020B0502040204020203" pitchFamily="34" charset="0"/>
              </a:rPr>
              <a:t>remnant proximal to the clip”</a:t>
            </a:r>
            <a:endParaRPr lang="en-US" dirty="0"/>
          </a:p>
        </p:txBody>
      </p:sp>
    </p:spTree>
    <p:extLst>
      <p:ext uri="{BB962C8B-B14F-4D97-AF65-F5344CB8AC3E}">
        <p14:creationId xmlns:p14="http://schemas.microsoft.com/office/powerpoint/2010/main" val="126585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8F5C73-F2F4-48E0-A157-014C011BDE01}"/>
              </a:ext>
            </a:extLst>
          </p:cNvPr>
          <p:cNvSpPr>
            <a:spLocks noGrp="1"/>
          </p:cNvSpPr>
          <p:nvPr>
            <p:ph type="title"/>
          </p:nvPr>
        </p:nvSpPr>
        <p:spPr/>
        <p:txBody>
          <a:bodyPr/>
          <a:lstStyle/>
          <a:p>
            <a:r>
              <a:rPr lang="en-US" dirty="0"/>
              <a:t>Classification</a:t>
            </a:r>
          </a:p>
        </p:txBody>
      </p:sp>
      <p:sp>
        <p:nvSpPr>
          <p:cNvPr id="6" name="Text Placeholder 5">
            <a:extLst>
              <a:ext uri="{FF2B5EF4-FFF2-40B4-BE49-F238E27FC236}">
                <a16:creationId xmlns:a16="http://schemas.microsoft.com/office/drawing/2014/main" id="{598A366F-C8F5-4D1E-A2D5-C807D13165EC}"/>
              </a:ext>
            </a:extLst>
          </p:cNvPr>
          <p:cNvSpPr>
            <a:spLocks noGrp="1"/>
          </p:cNvSpPr>
          <p:nvPr>
            <p:ph type="body" idx="1"/>
          </p:nvPr>
        </p:nvSpPr>
        <p:spPr/>
        <p:txBody>
          <a:bodyPr/>
          <a:lstStyle/>
          <a:p>
            <a:r>
              <a:rPr lang="en-US" dirty="0"/>
              <a:t>ERCP, Bismuth, and Strasberg</a:t>
            </a:r>
          </a:p>
        </p:txBody>
      </p:sp>
    </p:spTree>
    <p:extLst>
      <p:ext uri="{BB962C8B-B14F-4D97-AF65-F5344CB8AC3E}">
        <p14:creationId xmlns:p14="http://schemas.microsoft.com/office/powerpoint/2010/main" val="334523507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3601</TotalTime>
  <Words>929</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Corbel</vt:lpstr>
      <vt:lpstr>Noto Sans</vt:lpstr>
      <vt:lpstr>Roboto</vt:lpstr>
      <vt:lpstr>Times New Roman</vt:lpstr>
      <vt:lpstr>Basis</vt:lpstr>
      <vt:lpstr>Post-OP Bile Leaks</vt:lpstr>
      <vt:lpstr>How often do they happen?</vt:lpstr>
      <vt:lpstr>Who gets them?</vt:lpstr>
      <vt:lpstr>Anomalous Duct Example</vt:lpstr>
      <vt:lpstr>Clinical Manifestations?</vt:lpstr>
      <vt:lpstr>How is it Diagnosed?</vt:lpstr>
      <vt:lpstr>Biloma CT</vt:lpstr>
      <vt:lpstr>Where is the leak?</vt:lpstr>
      <vt:lpstr>Classification</vt:lpstr>
      <vt:lpstr>Bile Leak Grading</vt:lpstr>
      <vt:lpstr>Bismuth and Strasberg Classification</vt:lpstr>
      <vt:lpstr>How is it treated?</vt:lpstr>
      <vt:lpstr>What are the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Post-OP Bile Leaks</dc:title>
  <dc:creator>Benjamin Nichols</dc:creator>
  <cp:lastModifiedBy>Benjamin Nichols</cp:lastModifiedBy>
  <cp:revision>2</cp:revision>
  <dcterms:created xsi:type="dcterms:W3CDTF">2022-03-15T02:14:09Z</dcterms:created>
  <dcterms:modified xsi:type="dcterms:W3CDTF">2022-03-17T14:15:31Z</dcterms:modified>
</cp:coreProperties>
</file>