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70" r:id="rId15"/>
    <p:sldId id="271" r:id="rId16"/>
    <p:sldId id="272"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07"/>
  </p:normalViewPr>
  <p:slideViewPr>
    <p:cSldViewPr snapToGrid="0">
      <p:cViewPr varScale="1">
        <p:scale>
          <a:sx n="111" d="100"/>
          <a:sy n="111" d="100"/>
        </p:scale>
        <p:origin x="63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1/25/23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topics/medicine-and-dentistry/pleural-cavity" TargetMode="External"/><Relationship Id="rId2" Type="http://schemas.openxmlformats.org/officeDocument/2006/relationships/hyperlink" Target="https://www.sciencedirect.com/topics/medicine-and-dentistry/subphrenic-abscess"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sciencedirect.com/topics/medicine-and-dentistry/pleura-effusion" TargetMode="External"/><Relationship Id="rId4" Type="http://schemas.openxmlformats.org/officeDocument/2006/relationships/hyperlink" Target="https://www.sciencedirect.com/topics/medicine-and-dentistry/appendix-perforatio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slideshare.net/ArmaanSingh786/acute-appendicitis-44732084?qid=66134027-9557-4507-9424-de11c0986606&amp;v=&amp;b=&amp;from_search=23" TargetMode="External"/><Relationship Id="rId2" Type="http://schemas.openxmlformats.org/officeDocument/2006/relationships/hyperlink" Target="https://www.sciencedirect.com/science/article/pii/S221357662200050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ciencedirect.com/topics/medicine-and-dentistry/appendiciti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E2C9-ED46-68C8-CD91-572BE7EEFD29}"/>
              </a:ext>
            </a:extLst>
          </p:cNvPr>
          <p:cNvSpPr>
            <a:spLocks noGrp="1"/>
          </p:cNvSpPr>
          <p:nvPr>
            <p:ph type="ctrTitle"/>
          </p:nvPr>
        </p:nvSpPr>
        <p:spPr/>
        <p:txBody>
          <a:bodyPr/>
          <a:lstStyle/>
          <a:p>
            <a:r>
              <a:rPr lang="en-US" dirty="0"/>
              <a:t>Appendicitis</a:t>
            </a:r>
          </a:p>
        </p:txBody>
      </p:sp>
      <p:sp>
        <p:nvSpPr>
          <p:cNvPr id="3" name="Subtitle 2">
            <a:extLst>
              <a:ext uri="{FF2B5EF4-FFF2-40B4-BE49-F238E27FC236}">
                <a16:creationId xmlns:a16="http://schemas.microsoft.com/office/drawing/2014/main" id="{E5572832-2804-9D92-02FF-798A45594679}"/>
              </a:ext>
            </a:extLst>
          </p:cNvPr>
          <p:cNvSpPr>
            <a:spLocks noGrp="1"/>
          </p:cNvSpPr>
          <p:nvPr>
            <p:ph type="subTitle" idx="1"/>
          </p:nvPr>
        </p:nvSpPr>
        <p:spPr/>
        <p:txBody>
          <a:bodyPr/>
          <a:lstStyle/>
          <a:p>
            <a:r>
              <a:rPr lang="en-US" dirty="0"/>
              <a:t>Leigh Myles, MS3</a:t>
            </a:r>
          </a:p>
        </p:txBody>
      </p:sp>
    </p:spTree>
    <p:extLst>
      <p:ext uri="{BB962C8B-B14F-4D97-AF65-F5344CB8AC3E}">
        <p14:creationId xmlns:p14="http://schemas.microsoft.com/office/powerpoint/2010/main" val="3079822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F5A5-F0F8-7FF6-C90E-A2F24DF6C790}"/>
              </a:ext>
            </a:extLst>
          </p:cNvPr>
          <p:cNvSpPr>
            <a:spLocks noGrp="1"/>
          </p:cNvSpPr>
          <p:nvPr>
            <p:ph type="title"/>
          </p:nvPr>
        </p:nvSpPr>
        <p:spPr>
          <a:xfrm>
            <a:off x="0" y="0"/>
            <a:ext cx="9274002" cy="1320800"/>
          </a:xfrm>
        </p:spPr>
        <p:txBody>
          <a:bodyPr/>
          <a:lstStyle/>
          <a:p>
            <a:r>
              <a:rPr lang="en-US" dirty="0"/>
              <a:t>Management of Appendicitis:</a:t>
            </a:r>
          </a:p>
        </p:txBody>
      </p:sp>
      <p:pic>
        <p:nvPicPr>
          <p:cNvPr id="5" name="Content Placeholder 4" descr="Diagram&#10;&#10;Description automatically generated">
            <a:extLst>
              <a:ext uri="{FF2B5EF4-FFF2-40B4-BE49-F238E27FC236}">
                <a16:creationId xmlns:a16="http://schemas.microsoft.com/office/drawing/2014/main" id="{14FA67D1-3312-B752-0ECB-2B19BFE1BC30}"/>
              </a:ext>
            </a:extLst>
          </p:cNvPr>
          <p:cNvPicPr>
            <a:picLocks noGrp="1" noChangeAspect="1"/>
          </p:cNvPicPr>
          <p:nvPr>
            <p:ph idx="1"/>
          </p:nvPr>
        </p:nvPicPr>
        <p:blipFill>
          <a:blip r:embed="rId2"/>
          <a:stretch>
            <a:fillRect/>
          </a:stretch>
        </p:blipFill>
        <p:spPr>
          <a:xfrm>
            <a:off x="1100138" y="680108"/>
            <a:ext cx="6943725" cy="6129154"/>
          </a:xfrm>
        </p:spPr>
      </p:pic>
      <p:pic>
        <p:nvPicPr>
          <p:cNvPr id="7" name="Picture 6" descr="Graphical user interface, text, application&#10;&#10;Description automatically generated">
            <a:extLst>
              <a:ext uri="{FF2B5EF4-FFF2-40B4-BE49-F238E27FC236}">
                <a16:creationId xmlns:a16="http://schemas.microsoft.com/office/drawing/2014/main" id="{93112885-D99E-7922-2ED2-3867E8042555}"/>
              </a:ext>
            </a:extLst>
          </p:cNvPr>
          <p:cNvPicPr>
            <a:picLocks noChangeAspect="1"/>
          </p:cNvPicPr>
          <p:nvPr/>
        </p:nvPicPr>
        <p:blipFill>
          <a:blip r:embed="rId3"/>
          <a:stretch>
            <a:fillRect/>
          </a:stretch>
        </p:blipFill>
        <p:spPr>
          <a:xfrm>
            <a:off x="7167511" y="0"/>
            <a:ext cx="5024489" cy="2143445"/>
          </a:xfrm>
          <a:prstGeom prst="rect">
            <a:avLst/>
          </a:prstGeom>
        </p:spPr>
      </p:pic>
    </p:spTree>
    <p:extLst>
      <p:ext uri="{BB962C8B-B14F-4D97-AF65-F5344CB8AC3E}">
        <p14:creationId xmlns:p14="http://schemas.microsoft.com/office/powerpoint/2010/main" val="3868719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9F1C3-63E6-3DD0-4264-4AD43694E927}"/>
              </a:ext>
            </a:extLst>
          </p:cNvPr>
          <p:cNvSpPr>
            <a:spLocks noGrp="1"/>
          </p:cNvSpPr>
          <p:nvPr>
            <p:ph type="title"/>
          </p:nvPr>
        </p:nvSpPr>
        <p:spPr>
          <a:xfrm>
            <a:off x="115747" y="115747"/>
            <a:ext cx="9158255" cy="833377"/>
          </a:xfrm>
        </p:spPr>
        <p:txBody>
          <a:bodyPr/>
          <a:lstStyle/>
          <a:p>
            <a:r>
              <a:rPr lang="en-US" dirty="0"/>
              <a:t>Alvarado Scoring:</a:t>
            </a:r>
          </a:p>
        </p:txBody>
      </p:sp>
      <p:pic>
        <p:nvPicPr>
          <p:cNvPr id="9" name="Content Placeholder 8" descr="Text&#10;&#10;Description automatically generated">
            <a:extLst>
              <a:ext uri="{FF2B5EF4-FFF2-40B4-BE49-F238E27FC236}">
                <a16:creationId xmlns:a16="http://schemas.microsoft.com/office/drawing/2014/main" id="{BE4DD666-AAAB-48C9-15F0-6BF867D5CFD6}"/>
              </a:ext>
            </a:extLst>
          </p:cNvPr>
          <p:cNvPicPr>
            <a:picLocks noGrp="1" noChangeAspect="1"/>
          </p:cNvPicPr>
          <p:nvPr>
            <p:ph idx="1"/>
          </p:nvPr>
        </p:nvPicPr>
        <p:blipFill>
          <a:blip r:embed="rId2"/>
          <a:stretch>
            <a:fillRect/>
          </a:stretch>
        </p:blipFill>
        <p:spPr>
          <a:xfrm>
            <a:off x="4024243" y="115747"/>
            <a:ext cx="4969287" cy="975359"/>
          </a:xfrm>
        </p:spPr>
      </p:pic>
      <p:pic>
        <p:nvPicPr>
          <p:cNvPr id="11" name="Picture 10" descr="Graphical user interface&#10;&#10;Description automatically generated">
            <a:extLst>
              <a:ext uri="{FF2B5EF4-FFF2-40B4-BE49-F238E27FC236}">
                <a16:creationId xmlns:a16="http://schemas.microsoft.com/office/drawing/2014/main" id="{0D4FC5E7-FE30-4468-FC8D-CAC813F4FA65}"/>
              </a:ext>
            </a:extLst>
          </p:cNvPr>
          <p:cNvPicPr>
            <a:picLocks noChangeAspect="1"/>
          </p:cNvPicPr>
          <p:nvPr/>
        </p:nvPicPr>
        <p:blipFill>
          <a:blip r:embed="rId3"/>
          <a:stretch>
            <a:fillRect/>
          </a:stretch>
        </p:blipFill>
        <p:spPr>
          <a:xfrm>
            <a:off x="165252" y="1091106"/>
            <a:ext cx="4079626" cy="2994757"/>
          </a:xfrm>
          <a:prstGeom prst="rect">
            <a:avLst/>
          </a:prstGeom>
        </p:spPr>
      </p:pic>
      <p:pic>
        <p:nvPicPr>
          <p:cNvPr id="13" name="Picture 12" descr="Graphical user interface, website&#10;&#10;Description automatically generated">
            <a:extLst>
              <a:ext uri="{FF2B5EF4-FFF2-40B4-BE49-F238E27FC236}">
                <a16:creationId xmlns:a16="http://schemas.microsoft.com/office/drawing/2014/main" id="{9234A559-A02B-D351-7D63-2C62E444A4EB}"/>
              </a:ext>
            </a:extLst>
          </p:cNvPr>
          <p:cNvPicPr>
            <a:picLocks noChangeAspect="1"/>
          </p:cNvPicPr>
          <p:nvPr/>
        </p:nvPicPr>
        <p:blipFill>
          <a:blip r:embed="rId4"/>
          <a:stretch>
            <a:fillRect/>
          </a:stretch>
        </p:blipFill>
        <p:spPr>
          <a:xfrm>
            <a:off x="165252" y="4062714"/>
            <a:ext cx="3993760" cy="2519338"/>
          </a:xfrm>
          <a:prstGeom prst="rect">
            <a:avLst/>
          </a:prstGeom>
        </p:spPr>
      </p:pic>
      <p:pic>
        <p:nvPicPr>
          <p:cNvPr id="15" name="Picture 14" descr="Graphical user interface, text, application, email&#10;&#10;Description automatically generated">
            <a:extLst>
              <a:ext uri="{FF2B5EF4-FFF2-40B4-BE49-F238E27FC236}">
                <a16:creationId xmlns:a16="http://schemas.microsoft.com/office/drawing/2014/main" id="{B24A47FE-3CD4-30F4-6484-51C74C27E1DA}"/>
              </a:ext>
            </a:extLst>
          </p:cNvPr>
          <p:cNvPicPr>
            <a:picLocks noChangeAspect="1"/>
          </p:cNvPicPr>
          <p:nvPr/>
        </p:nvPicPr>
        <p:blipFill>
          <a:blip r:embed="rId5"/>
          <a:stretch>
            <a:fillRect/>
          </a:stretch>
        </p:blipFill>
        <p:spPr>
          <a:xfrm>
            <a:off x="4694874" y="1481559"/>
            <a:ext cx="4437551" cy="1122572"/>
          </a:xfrm>
          <a:prstGeom prst="rect">
            <a:avLst/>
          </a:prstGeom>
        </p:spPr>
      </p:pic>
      <p:pic>
        <p:nvPicPr>
          <p:cNvPr id="17" name="Picture 16" descr="Graphical user interface, text, application&#10;&#10;Description automatically generated">
            <a:extLst>
              <a:ext uri="{FF2B5EF4-FFF2-40B4-BE49-F238E27FC236}">
                <a16:creationId xmlns:a16="http://schemas.microsoft.com/office/drawing/2014/main" id="{ADB691D2-7BBD-28E3-69C3-6583F5266B1E}"/>
              </a:ext>
            </a:extLst>
          </p:cNvPr>
          <p:cNvPicPr>
            <a:picLocks noChangeAspect="1"/>
          </p:cNvPicPr>
          <p:nvPr/>
        </p:nvPicPr>
        <p:blipFill>
          <a:blip r:embed="rId6"/>
          <a:stretch>
            <a:fillRect/>
          </a:stretch>
        </p:blipFill>
        <p:spPr>
          <a:xfrm>
            <a:off x="4694874" y="2628747"/>
            <a:ext cx="4437551" cy="1625123"/>
          </a:xfrm>
          <a:prstGeom prst="rect">
            <a:avLst/>
          </a:prstGeom>
        </p:spPr>
      </p:pic>
      <p:pic>
        <p:nvPicPr>
          <p:cNvPr id="19" name="Picture 18" descr="Table&#10;&#10;Description automatically generated">
            <a:extLst>
              <a:ext uri="{FF2B5EF4-FFF2-40B4-BE49-F238E27FC236}">
                <a16:creationId xmlns:a16="http://schemas.microsoft.com/office/drawing/2014/main" id="{BDB649E4-704F-5278-3A32-4F090C8F91BF}"/>
              </a:ext>
            </a:extLst>
          </p:cNvPr>
          <p:cNvPicPr>
            <a:picLocks noChangeAspect="1"/>
          </p:cNvPicPr>
          <p:nvPr/>
        </p:nvPicPr>
        <p:blipFill>
          <a:blip r:embed="rId7"/>
          <a:stretch>
            <a:fillRect/>
          </a:stretch>
        </p:blipFill>
        <p:spPr>
          <a:xfrm>
            <a:off x="5197064" y="4222914"/>
            <a:ext cx="3935361" cy="2519339"/>
          </a:xfrm>
          <a:prstGeom prst="rect">
            <a:avLst/>
          </a:prstGeom>
        </p:spPr>
      </p:pic>
    </p:spTree>
    <p:extLst>
      <p:ext uri="{BB962C8B-B14F-4D97-AF65-F5344CB8AC3E}">
        <p14:creationId xmlns:p14="http://schemas.microsoft.com/office/powerpoint/2010/main" val="3810675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37E28-C3B3-91DA-2748-5558B8E57BD2}"/>
              </a:ext>
            </a:extLst>
          </p:cNvPr>
          <p:cNvSpPr>
            <a:spLocks noGrp="1"/>
          </p:cNvSpPr>
          <p:nvPr>
            <p:ph type="title"/>
          </p:nvPr>
        </p:nvSpPr>
        <p:spPr/>
        <p:txBody>
          <a:bodyPr/>
          <a:lstStyle/>
          <a:p>
            <a:r>
              <a:rPr lang="en-US" dirty="0"/>
              <a:t>Appendicitis Complications:</a:t>
            </a:r>
          </a:p>
        </p:txBody>
      </p:sp>
      <p:sp>
        <p:nvSpPr>
          <p:cNvPr id="3" name="Content Placeholder 2">
            <a:extLst>
              <a:ext uri="{FF2B5EF4-FFF2-40B4-BE49-F238E27FC236}">
                <a16:creationId xmlns:a16="http://schemas.microsoft.com/office/drawing/2014/main" id="{2EEE18B4-DBE7-7BF4-BE51-3734FFB9F5EB}"/>
              </a:ext>
            </a:extLst>
          </p:cNvPr>
          <p:cNvSpPr>
            <a:spLocks noGrp="1"/>
          </p:cNvSpPr>
          <p:nvPr>
            <p:ph idx="1"/>
          </p:nvPr>
        </p:nvSpPr>
        <p:spPr>
          <a:xfrm>
            <a:off x="677334" y="1620457"/>
            <a:ext cx="8596668" cy="4420906"/>
          </a:xfrm>
        </p:spPr>
        <p:txBody>
          <a:bodyPr/>
          <a:lstStyle/>
          <a:p>
            <a:r>
              <a:rPr lang="en-US" b="1" dirty="0"/>
              <a:t>Rupture &amp; Sepsis</a:t>
            </a:r>
          </a:p>
          <a:p>
            <a:pPr lvl="1"/>
            <a:r>
              <a:rPr lang="en-US" dirty="0"/>
              <a:t>I&amp;D with appendectomy. IV antibiotics.</a:t>
            </a:r>
          </a:p>
          <a:p>
            <a:r>
              <a:rPr lang="en-US" b="1" dirty="0" err="1"/>
              <a:t>Periappendaceal</a:t>
            </a:r>
            <a:r>
              <a:rPr lang="en-US" b="1" dirty="0"/>
              <a:t> Abscess</a:t>
            </a:r>
          </a:p>
          <a:p>
            <a:pPr lvl="1"/>
            <a:r>
              <a:rPr lang="en-US" dirty="0"/>
              <a:t>High complication rate with immediate surgery of contained appendiceal abscess due to inflamed, infected, and friable debris and adhesions. If clinically stable, treat with IV antibiotics, bowel rest, possible percutaneous abscess drainage. Return in 6-8 weeks for elective appendectomy (“interval appendectomy”).</a:t>
            </a:r>
          </a:p>
          <a:p>
            <a:r>
              <a:rPr lang="en-US" b="1" dirty="0" err="1"/>
              <a:t>Bronchoperitoneal</a:t>
            </a:r>
            <a:r>
              <a:rPr lang="en-US" b="1" dirty="0"/>
              <a:t> fistula leading to hypoxic respiratory failure</a:t>
            </a:r>
          </a:p>
          <a:p>
            <a:r>
              <a:rPr lang="en-US" b="1" dirty="0"/>
              <a:t>Death</a:t>
            </a:r>
          </a:p>
        </p:txBody>
      </p:sp>
    </p:spTree>
    <p:extLst>
      <p:ext uri="{BB962C8B-B14F-4D97-AF65-F5344CB8AC3E}">
        <p14:creationId xmlns:p14="http://schemas.microsoft.com/office/powerpoint/2010/main" val="2334358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1078A-B997-44B0-64F6-BF55D5CE9F70}"/>
              </a:ext>
            </a:extLst>
          </p:cNvPr>
          <p:cNvSpPr>
            <a:spLocks noGrp="1"/>
          </p:cNvSpPr>
          <p:nvPr>
            <p:ph type="title"/>
          </p:nvPr>
        </p:nvSpPr>
        <p:spPr>
          <a:xfrm>
            <a:off x="677334" y="447554"/>
            <a:ext cx="8596668" cy="1320800"/>
          </a:xfrm>
        </p:spPr>
        <p:txBody>
          <a:bodyPr>
            <a:normAutofit fontScale="90000"/>
          </a:bodyPr>
          <a:lstStyle/>
          <a:p>
            <a:r>
              <a:rPr lang="en-US" dirty="0" err="1"/>
              <a:t>Bronchoperitoneal</a:t>
            </a:r>
            <a:r>
              <a:rPr lang="en-US" dirty="0"/>
              <a:t> fistula leading to hypoxic respiratory failure:</a:t>
            </a:r>
            <a:br>
              <a:rPr lang="en-US" dirty="0"/>
            </a:br>
            <a:endParaRPr lang="en-US" dirty="0"/>
          </a:p>
        </p:txBody>
      </p:sp>
      <p:sp>
        <p:nvSpPr>
          <p:cNvPr id="3" name="Content Placeholder 2">
            <a:extLst>
              <a:ext uri="{FF2B5EF4-FFF2-40B4-BE49-F238E27FC236}">
                <a16:creationId xmlns:a16="http://schemas.microsoft.com/office/drawing/2014/main" id="{7D5EF4AA-7288-7D3B-CB58-BA41850CB471}"/>
              </a:ext>
            </a:extLst>
          </p:cNvPr>
          <p:cNvSpPr>
            <a:spLocks noGrp="1"/>
          </p:cNvSpPr>
          <p:nvPr>
            <p:ph idx="1"/>
          </p:nvPr>
        </p:nvSpPr>
        <p:spPr/>
        <p:txBody>
          <a:bodyPr/>
          <a:lstStyle/>
          <a:p>
            <a:r>
              <a:rPr lang="en-US" b="0" i="0" u="none" strike="noStrike" dirty="0">
                <a:solidFill>
                  <a:srgbClr val="2E2E2E"/>
                </a:solidFill>
                <a:effectLst/>
                <a:latin typeface="NexusSerif"/>
              </a:rPr>
              <a:t>Very rare:  A PubMed search of </a:t>
            </a:r>
            <a:r>
              <a:rPr lang="en-US" b="0" i="0" u="none" strike="noStrike" dirty="0" err="1">
                <a:solidFill>
                  <a:srgbClr val="2E2E2E"/>
                </a:solidFill>
                <a:effectLst/>
                <a:latin typeface="NexusSerif"/>
              </a:rPr>
              <a:t>bronchoperitoneal</a:t>
            </a:r>
            <a:r>
              <a:rPr lang="en-US" b="0" i="0" u="none" strike="noStrike" dirty="0">
                <a:solidFill>
                  <a:srgbClr val="2E2E2E"/>
                </a:solidFill>
                <a:effectLst/>
                <a:latin typeface="NexusSerif"/>
              </a:rPr>
              <a:t> fistula resulted in only 6 unique case reports and only one case in 1947 that was secondary to appendicitis (Journal of Pediatric Case Reports, 2022).</a:t>
            </a:r>
          </a:p>
          <a:p>
            <a:r>
              <a:rPr lang="en-US" dirty="0">
                <a:solidFill>
                  <a:srgbClr val="2E2E2E"/>
                </a:solidFill>
                <a:latin typeface="NexusSerif"/>
              </a:rPr>
              <a:t>Chief Complaint: </a:t>
            </a:r>
            <a:r>
              <a:rPr lang="en-US" b="0" i="0" u="none" strike="noStrike" dirty="0">
                <a:solidFill>
                  <a:srgbClr val="2E2E2E"/>
                </a:solidFill>
                <a:effectLst/>
                <a:latin typeface="NexusSerif"/>
              </a:rPr>
              <a:t> difficulty breathing</a:t>
            </a:r>
          </a:p>
          <a:p>
            <a:endParaRPr lang="en-US" b="0" i="0" u="none" strike="noStrike" dirty="0">
              <a:solidFill>
                <a:srgbClr val="2E2E2E"/>
              </a:solidFill>
              <a:effectLst/>
              <a:latin typeface="NexusSerif"/>
            </a:endParaRPr>
          </a:p>
          <a:p>
            <a:endParaRPr lang="en-US" dirty="0"/>
          </a:p>
        </p:txBody>
      </p:sp>
    </p:spTree>
    <p:extLst>
      <p:ext uri="{BB962C8B-B14F-4D97-AF65-F5344CB8AC3E}">
        <p14:creationId xmlns:p14="http://schemas.microsoft.com/office/powerpoint/2010/main" val="3099481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A3F2F-14C1-2192-880A-21FB3E5E1211}"/>
              </a:ext>
            </a:extLst>
          </p:cNvPr>
          <p:cNvSpPr>
            <a:spLocks noGrp="1"/>
          </p:cNvSpPr>
          <p:nvPr>
            <p:ph type="title"/>
          </p:nvPr>
        </p:nvSpPr>
        <p:spPr>
          <a:xfrm>
            <a:off x="243068" y="486430"/>
            <a:ext cx="8596668" cy="1320800"/>
          </a:xfrm>
        </p:spPr>
        <p:txBody>
          <a:bodyPr/>
          <a:lstStyle/>
          <a:p>
            <a:r>
              <a:rPr lang="en-US" dirty="0" err="1"/>
              <a:t>Bronchoperitoneal</a:t>
            </a:r>
            <a:r>
              <a:rPr lang="en-US" dirty="0"/>
              <a:t> Fistula:</a:t>
            </a:r>
          </a:p>
        </p:txBody>
      </p:sp>
      <p:sp>
        <p:nvSpPr>
          <p:cNvPr id="3" name="Content Placeholder 2">
            <a:extLst>
              <a:ext uri="{FF2B5EF4-FFF2-40B4-BE49-F238E27FC236}">
                <a16:creationId xmlns:a16="http://schemas.microsoft.com/office/drawing/2014/main" id="{15088DF4-0E82-28F1-96DF-C44A38B98721}"/>
              </a:ext>
            </a:extLst>
          </p:cNvPr>
          <p:cNvSpPr>
            <a:spLocks noGrp="1"/>
          </p:cNvSpPr>
          <p:nvPr>
            <p:ph idx="1"/>
          </p:nvPr>
        </p:nvSpPr>
        <p:spPr>
          <a:xfrm>
            <a:off x="243068" y="1400537"/>
            <a:ext cx="9030934" cy="5266481"/>
          </a:xfrm>
        </p:spPr>
        <p:txBody>
          <a:bodyPr>
            <a:normAutofit/>
          </a:bodyPr>
          <a:lstStyle/>
          <a:p>
            <a:r>
              <a:rPr lang="en-US" b="0" i="0" u="none" strike="noStrike" dirty="0">
                <a:solidFill>
                  <a:srgbClr val="2E2E2E"/>
                </a:solidFill>
                <a:effectLst/>
                <a:latin typeface="NexusSerif"/>
              </a:rPr>
              <a:t>chest x-ray &amp; non-contrast CT of the chest, abdomen, and pelvis: </a:t>
            </a:r>
            <a:r>
              <a:rPr lang="en-US" b="0" i="0" u="sng" strike="noStrike" dirty="0">
                <a:solidFill>
                  <a:schemeClr val="tx1"/>
                </a:solidFill>
                <a:effectLst/>
                <a:latin typeface="NexusSerif"/>
                <a:hlinkClick r:id="rId2" tooltip="Learn more about subphrenic abscess from ScienceDirect's AI-generated Topic Pages">
                  <a:extLst>
                    <a:ext uri="{A12FA001-AC4F-418D-AE19-62706E023703}">
                      <ahyp:hlinkClr xmlns:ahyp="http://schemas.microsoft.com/office/drawing/2018/hyperlinkcolor" val="tx"/>
                    </a:ext>
                  </a:extLst>
                </a:hlinkClick>
              </a:rPr>
              <a:t>subphrenic abscess</a:t>
            </a:r>
            <a:r>
              <a:rPr lang="en-US" b="0" i="0" u="none" strike="noStrike" dirty="0">
                <a:solidFill>
                  <a:schemeClr val="tx1"/>
                </a:solidFill>
                <a:effectLst/>
                <a:latin typeface="NexusSerif"/>
              </a:rPr>
              <a:t> that necessitates through the diaphragm into the </a:t>
            </a:r>
            <a:r>
              <a:rPr lang="en-US" b="0" i="0" u="sng" dirty="0">
                <a:solidFill>
                  <a:schemeClr val="tx1"/>
                </a:solidFill>
                <a:effectLst/>
                <a:latin typeface="NexusSerif"/>
                <a:hlinkClick r:id="rId3" tooltip="Learn more about pleural space from ScienceDirect's AI-generated Topic Pages">
                  <a:extLst>
                    <a:ext uri="{A12FA001-AC4F-418D-AE19-62706E023703}">
                      <ahyp:hlinkClr xmlns:ahyp="http://schemas.microsoft.com/office/drawing/2018/hyperlinkcolor" val="tx"/>
                    </a:ext>
                  </a:extLst>
                </a:hlinkClick>
              </a:rPr>
              <a:t>pleural space</a:t>
            </a:r>
            <a:r>
              <a:rPr lang="en-US" dirty="0">
                <a:solidFill>
                  <a:schemeClr val="tx1"/>
                </a:solidFill>
                <a:latin typeface="NexusSerif"/>
              </a:rPr>
              <a:t> +</a:t>
            </a:r>
            <a:r>
              <a:rPr lang="en-US" b="0" i="0" u="none" strike="noStrike" dirty="0">
                <a:solidFill>
                  <a:schemeClr val="tx1"/>
                </a:solidFill>
                <a:effectLst/>
                <a:latin typeface="NexusSerif"/>
              </a:rPr>
              <a:t> signs of </a:t>
            </a:r>
            <a:r>
              <a:rPr lang="en-US" b="0" i="0" u="sng" strike="noStrike" dirty="0">
                <a:solidFill>
                  <a:schemeClr val="tx1"/>
                </a:solidFill>
                <a:effectLst/>
                <a:latin typeface="NexusSerif"/>
                <a:hlinkClick r:id="rId4" tooltip="Learn more about perforated appendicitis from ScienceDirect's AI-generated Topic Pages">
                  <a:extLst>
                    <a:ext uri="{A12FA001-AC4F-418D-AE19-62706E023703}">
                      <ahyp:hlinkClr xmlns:ahyp="http://schemas.microsoft.com/office/drawing/2018/hyperlinkcolor" val="tx"/>
                    </a:ext>
                  </a:extLst>
                </a:hlinkClick>
              </a:rPr>
              <a:t>perforated appendicitis</a:t>
            </a:r>
            <a:r>
              <a:rPr lang="en-US" dirty="0">
                <a:solidFill>
                  <a:schemeClr val="tx1"/>
                </a:solidFill>
                <a:latin typeface="NexusSerif"/>
              </a:rPr>
              <a:t>.</a:t>
            </a:r>
          </a:p>
          <a:p>
            <a:endParaRPr lang="en-US" dirty="0">
              <a:solidFill>
                <a:schemeClr val="tx1"/>
              </a:solidFill>
              <a:latin typeface="NexusSerif"/>
            </a:endParaRPr>
          </a:p>
          <a:p>
            <a:endParaRPr lang="en-US" dirty="0">
              <a:solidFill>
                <a:schemeClr val="tx1"/>
              </a:solidFill>
              <a:latin typeface="NexusSerif"/>
            </a:endParaRPr>
          </a:p>
          <a:p>
            <a:endParaRPr lang="en-US" dirty="0">
              <a:solidFill>
                <a:schemeClr val="tx1"/>
              </a:solidFill>
              <a:latin typeface="NexusSerif"/>
            </a:endParaRPr>
          </a:p>
          <a:p>
            <a:endParaRPr lang="en-US" dirty="0">
              <a:solidFill>
                <a:schemeClr val="tx1"/>
              </a:solidFill>
              <a:latin typeface="NexusSerif"/>
            </a:endParaRPr>
          </a:p>
          <a:p>
            <a:pPr marL="0" indent="0">
              <a:buNone/>
            </a:pPr>
            <a:endParaRPr lang="en-US" dirty="0">
              <a:solidFill>
                <a:schemeClr val="tx1"/>
              </a:solidFill>
              <a:latin typeface="NexusSerif"/>
            </a:endParaRPr>
          </a:p>
          <a:p>
            <a:pPr marL="0" indent="0">
              <a:buNone/>
            </a:pPr>
            <a:endParaRPr lang="en-US" dirty="0">
              <a:solidFill>
                <a:schemeClr val="tx1"/>
              </a:solidFill>
              <a:latin typeface="NexusSerif"/>
            </a:endParaRPr>
          </a:p>
          <a:p>
            <a:endParaRPr lang="en-US" dirty="0">
              <a:solidFill>
                <a:schemeClr val="tx1"/>
              </a:solidFill>
              <a:latin typeface="NexusSerif"/>
            </a:endParaRPr>
          </a:p>
          <a:p>
            <a:endParaRPr lang="en-US" dirty="0">
              <a:solidFill>
                <a:schemeClr val="tx1"/>
              </a:solidFill>
              <a:latin typeface="NexusSerif"/>
            </a:endParaRPr>
          </a:p>
          <a:p>
            <a:endParaRPr lang="en-US" dirty="0">
              <a:solidFill>
                <a:schemeClr val="tx1"/>
              </a:solidFill>
              <a:latin typeface="NexusSerif"/>
            </a:endParaRPr>
          </a:p>
          <a:p>
            <a:r>
              <a:rPr lang="en-US" sz="1200" b="0" i="0" u="none" strike="noStrike" dirty="0">
                <a:solidFill>
                  <a:schemeClr val="tx1"/>
                </a:solidFill>
                <a:effectLst/>
                <a:latin typeface="NexusSerif"/>
              </a:rPr>
              <a:t>large right </a:t>
            </a:r>
            <a:r>
              <a:rPr lang="en-US" sz="1200" b="0" i="0" u="sng" dirty="0">
                <a:solidFill>
                  <a:schemeClr val="tx1"/>
                </a:solidFill>
                <a:effectLst/>
                <a:latin typeface="NexusSerif"/>
                <a:hlinkClick r:id="rId5" tooltip="Learn more about pleural effusion from ScienceDirect's AI-generated Topic Pages">
                  <a:extLst>
                    <a:ext uri="{A12FA001-AC4F-418D-AE19-62706E023703}">
                      <ahyp:hlinkClr xmlns:ahyp="http://schemas.microsoft.com/office/drawing/2018/hyperlinkcolor" val="tx"/>
                    </a:ext>
                  </a:extLst>
                </a:hlinkClick>
              </a:rPr>
              <a:t>pleural effusion</a:t>
            </a:r>
            <a:r>
              <a:rPr lang="en-US" sz="1200" b="0" i="0" u="sng" dirty="0">
                <a:solidFill>
                  <a:schemeClr val="tx1"/>
                </a:solidFill>
                <a:effectLst/>
                <a:latin typeface="NexusSerif"/>
              </a:rPr>
              <a:t> </a:t>
            </a:r>
            <a:r>
              <a:rPr lang="en-US" sz="1200" b="0" i="0" u="none" strike="noStrike" dirty="0">
                <a:solidFill>
                  <a:schemeClr val="tx1"/>
                </a:solidFill>
                <a:effectLst/>
                <a:latin typeface="NexusSerif"/>
              </a:rPr>
              <a:t>layering to the apex (black arrows), consolidation of the lower lobes (black dashed arrows) with silhouetting of the right </a:t>
            </a:r>
            <a:r>
              <a:rPr lang="en-US" sz="1200" b="0" i="0" u="none" strike="noStrike" dirty="0" err="1">
                <a:solidFill>
                  <a:schemeClr val="tx1"/>
                </a:solidFill>
                <a:effectLst/>
                <a:latin typeface="NexusSerif"/>
              </a:rPr>
              <a:t>hemidiaphgram</a:t>
            </a:r>
            <a:r>
              <a:rPr lang="en-US" sz="1200" b="0" i="0" u="none" strike="noStrike" dirty="0">
                <a:solidFill>
                  <a:schemeClr val="tx1"/>
                </a:solidFill>
                <a:effectLst/>
                <a:latin typeface="NexusSerif"/>
              </a:rPr>
              <a:t>, and large collection of air at the interface of the right </a:t>
            </a:r>
            <a:r>
              <a:rPr lang="en-US" sz="1200" b="0" i="0" u="none" strike="noStrike" dirty="0" err="1">
                <a:solidFill>
                  <a:schemeClr val="tx1"/>
                </a:solidFill>
                <a:effectLst/>
                <a:latin typeface="NexusSerif"/>
              </a:rPr>
              <a:t>hemidiaphgram</a:t>
            </a:r>
            <a:r>
              <a:rPr lang="en-US" sz="1200" b="0" i="0" u="none" strike="noStrike" dirty="0">
                <a:solidFill>
                  <a:schemeClr val="tx1"/>
                </a:solidFill>
                <a:effectLst/>
                <a:latin typeface="NexusSerif"/>
              </a:rPr>
              <a:t> and right lower chest (black double arrow)</a:t>
            </a:r>
          </a:p>
          <a:p>
            <a:endParaRPr lang="en-US" dirty="0"/>
          </a:p>
        </p:txBody>
      </p:sp>
      <p:pic>
        <p:nvPicPr>
          <p:cNvPr id="5" name="Picture 4" descr="A picture containing indoor, x-ray film, blur&#10;&#10;Description automatically generated">
            <a:extLst>
              <a:ext uri="{FF2B5EF4-FFF2-40B4-BE49-F238E27FC236}">
                <a16:creationId xmlns:a16="http://schemas.microsoft.com/office/drawing/2014/main" id="{057557EF-3D80-4EA8-6D82-DF0A90928FCA}"/>
              </a:ext>
            </a:extLst>
          </p:cNvPr>
          <p:cNvPicPr>
            <a:picLocks noChangeAspect="1"/>
          </p:cNvPicPr>
          <p:nvPr/>
        </p:nvPicPr>
        <p:blipFill>
          <a:blip r:embed="rId6"/>
          <a:stretch>
            <a:fillRect/>
          </a:stretch>
        </p:blipFill>
        <p:spPr>
          <a:xfrm>
            <a:off x="3059669" y="2213923"/>
            <a:ext cx="3397732" cy="3639707"/>
          </a:xfrm>
          <a:prstGeom prst="rect">
            <a:avLst/>
          </a:prstGeom>
        </p:spPr>
      </p:pic>
    </p:spTree>
    <p:extLst>
      <p:ext uri="{BB962C8B-B14F-4D97-AF65-F5344CB8AC3E}">
        <p14:creationId xmlns:p14="http://schemas.microsoft.com/office/powerpoint/2010/main" val="757483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EDC31-8D4E-DED4-976D-8C10352F01C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68BF44F-C97B-649A-D0B5-1B765ED08B02}"/>
              </a:ext>
            </a:extLst>
          </p:cNvPr>
          <p:cNvSpPr>
            <a:spLocks noGrp="1"/>
          </p:cNvSpPr>
          <p:nvPr>
            <p:ph idx="1"/>
          </p:nvPr>
        </p:nvSpPr>
        <p:spPr>
          <a:xfrm>
            <a:off x="677334" y="1493135"/>
            <a:ext cx="8596668" cy="4548228"/>
          </a:xfrm>
        </p:spPr>
        <p:txBody>
          <a:bodyPr/>
          <a:lstStyle/>
          <a:p>
            <a:r>
              <a:rPr lang="en-US" dirty="0"/>
              <a:t>Appendicitis occurs in 7% of adult US population and is the most common pediatric surgical emergency.</a:t>
            </a:r>
          </a:p>
          <a:p>
            <a:r>
              <a:rPr lang="en-US" dirty="0"/>
              <a:t>Early detection of appendicitis can prevent life-threatening complications and death.</a:t>
            </a:r>
          </a:p>
        </p:txBody>
      </p:sp>
    </p:spTree>
    <p:extLst>
      <p:ext uri="{BB962C8B-B14F-4D97-AF65-F5344CB8AC3E}">
        <p14:creationId xmlns:p14="http://schemas.microsoft.com/office/powerpoint/2010/main" val="994137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F1BC-5C47-E022-EFA2-BD4CED23A4AD}"/>
              </a:ext>
            </a:extLst>
          </p:cNvPr>
          <p:cNvSpPr>
            <a:spLocks noGrp="1"/>
          </p:cNvSpPr>
          <p:nvPr>
            <p:ph type="title"/>
          </p:nvPr>
        </p:nvSpPr>
        <p:spPr>
          <a:xfrm>
            <a:off x="561587" y="2768600"/>
            <a:ext cx="8596668" cy="1320800"/>
          </a:xfrm>
        </p:spPr>
        <p:txBody>
          <a:bodyPr/>
          <a:lstStyle/>
          <a:p>
            <a:pPr algn="ctr"/>
            <a:r>
              <a:rPr lang="en-US" dirty="0"/>
              <a:t>Questions?</a:t>
            </a:r>
          </a:p>
        </p:txBody>
      </p:sp>
    </p:spTree>
    <p:extLst>
      <p:ext uri="{BB962C8B-B14F-4D97-AF65-F5344CB8AC3E}">
        <p14:creationId xmlns:p14="http://schemas.microsoft.com/office/powerpoint/2010/main" val="2131498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E20E-101D-8E98-AC8E-1A989E64256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5E98DE2-875D-3642-9943-01FF0E4789C2}"/>
              </a:ext>
            </a:extLst>
          </p:cNvPr>
          <p:cNvSpPr>
            <a:spLocks noGrp="1"/>
          </p:cNvSpPr>
          <p:nvPr>
            <p:ph idx="1"/>
          </p:nvPr>
        </p:nvSpPr>
        <p:spPr/>
        <p:txBody>
          <a:bodyPr/>
          <a:lstStyle/>
          <a:p>
            <a:r>
              <a:rPr lang="en-US" dirty="0">
                <a:hlinkClick r:id="rId2"/>
              </a:rPr>
              <a:t>https://www.sciencedirect.com/science/article/pii/S2213576622000501</a:t>
            </a:r>
            <a:endParaRPr lang="en-US" dirty="0"/>
          </a:p>
          <a:p>
            <a:r>
              <a:rPr lang="en-US" dirty="0">
                <a:hlinkClick r:id="rId3"/>
              </a:rPr>
              <a:t>https://www.slideshare.net/ArmaanSingh786/acute-appendicitis-44732084?qid=66134027-9557-4507-9424-de11c0986606&amp;v=&amp;b=&amp;from_search=23</a:t>
            </a:r>
            <a:endParaRPr lang="en-US" dirty="0"/>
          </a:p>
          <a:p>
            <a:endParaRPr lang="en-US" dirty="0"/>
          </a:p>
        </p:txBody>
      </p:sp>
    </p:spTree>
    <p:extLst>
      <p:ext uri="{BB962C8B-B14F-4D97-AF65-F5344CB8AC3E}">
        <p14:creationId xmlns:p14="http://schemas.microsoft.com/office/powerpoint/2010/main" val="776399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3722-EB15-8C35-FB29-A78FDFC5351E}"/>
              </a:ext>
            </a:extLst>
          </p:cNvPr>
          <p:cNvSpPr>
            <a:spLocks noGrp="1"/>
          </p:cNvSpPr>
          <p:nvPr>
            <p:ph type="title"/>
          </p:nvPr>
        </p:nvSpPr>
        <p:spPr/>
        <p:txBody>
          <a:bodyPr/>
          <a:lstStyle/>
          <a:p>
            <a:r>
              <a:rPr lang="en-US" dirty="0"/>
              <a:t>The Appendix</a:t>
            </a:r>
          </a:p>
        </p:txBody>
      </p:sp>
      <p:sp>
        <p:nvSpPr>
          <p:cNvPr id="3" name="Content Placeholder 2">
            <a:extLst>
              <a:ext uri="{FF2B5EF4-FFF2-40B4-BE49-F238E27FC236}">
                <a16:creationId xmlns:a16="http://schemas.microsoft.com/office/drawing/2014/main" id="{7547E4FD-7ACB-2C9D-ABF8-49769B4EECA0}"/>
              </a:ext>
            </a:extLst>
          </p:cNvPr>
          <p:cNvSpPr>
            <a:spLocks noGrp="1"/>
          </p:cNvSpPr>
          <p:nvPr>
            <p:ph idx="1"/>
          </p:nvPr>
        </p:nvSpPr>
        <p:spPr>
          <a:xfrm>
            <a:off x="677334" y="1343025"/>
            <a:ext cx="8596668" cy="4698337"/>
          </a:xfrm>
        </p:spPr>
        <p:txBody>
          <a:bodyPr/>
          <a:lstStyle/>
          <a:p>
            <a:r>
              <a:rPr lang="en-US" dirty="0"/>
              <a:t>The appendix lies at the bottom of the cecum, at the junction of the terminal ileum and ascending colon. </a:t>
            </a:r>
            <a:r>
              <a:rPr lang="en-US" dirty="0" err="1"/>
              <a:t>Apx</a:t>
            </a:r>
            <a:r>
              <a:rPr lang="en-US" dirty="0"/>
              <a:t> 2-4 inches (5-10 cm) long</a:t>
            </a:r>
          </a:p>
          <a:p>
            <a:r>
              <a:rPr lang="en-US" b="0" i="0" u="none" strike="noStrike" dirty="0">
                <a:solidFill>
                  <a:srgbClr val="000000"/>
                </a:solidFill>
                <a:effectLst/>
                <a:latin typeface="noto_sansregular"/>
              </a:rPr>
              <a:t>When you are a child, your appendix is a working part of your immune system, which helps your body to fight disease. When you are older, your appendix stops doing this and other parts of your body keep helping to fight infection.</a:t>
            </a:r>
            <a:endParaRPr lang="en-US" dirty="0"/>
          </a:p>
        </p:txBody>
      </p:sp>
      <p:pic>
        <p:nvPicPr>
          <p:cNvPr id="5" name="Picture 4" descr="A picture containing text, vegetable&#10;&#10;Description automatically generated">
            <a:extLst>
              <a:ext uri="{FF2B5EF4-FFF2-40B4-BE49-F238E27FC236}">
                <a16:creationId xmlns:a16="http://schemas.microsoft.com/office/drawing/2014/main" id="{2DBDD78E-A009-1150-1785-3640B4B95AEA}"/>
              </a:ext>
            </a:extLst>
          </p:cNvPr>
          <p:cNvPicPr>
            <a:picLocks noChangeAspect="1"/>
          </p:cNvPicPr>
          <p:nvPr/>
        </p:nvPicPr>
        <p:blipFill>
          <a:blip r:embed="rId2"/>
          <a:stretch>
            <a:fillRect/>
          </a:stretch>
        </p:blipFill>
        <p:spPr>
          <a:xfrm>
            <a:off x="677334" y="3228314"/>
            <a:ext cx="4064818" cy="3043237"/>
          </a:xfrm>
          <a:prstGeom prst="rect">
            <a:avLst/>
          </a:prstGeom>
        </p:spPr>
      </p:pic>
      <p:pic>
        <p:nvPicPr>
          <p:cNvPr id="7" name="Picture 6" descr="Diagram&#10;&#10;Description automatically generated">
            <a:extLst>
              <a:ext uri="{FF2B5EF4-FFF2-40B4-BE49-F238E27FC236}">
                <a16:creationId xmlns:a16="http://schemas.microsoft.com/office/drawing/2014/main" id="{8AD15CA6-7313-80A4-4D20-B6EAACA00F39}"/>
              </a:ext>
            </a:extLst>
          </p:cNvPr>
          <p:cNvPicPr>
            <a:picLocks noChangeAspect="1"/>
          </p:cNvPicPr>
          <p:nvPr/>
        </p:nvPicPr>
        <p:blipFill>
          <a:blip r:embed="rId3"/>
          <a:stretch>
            <a:fillRect/>
          </a:stretch>
        </p:blipFill>
        <p:spPr>
          <a:xfrm>
            <a:off x="5069712" y="2871616"/>
            <a:ext cx="5133372" cy="3986384"/>
          </a:xfrm>
          <a:prstGeom prst="rect">
            <a:avLst/>
          </a:prstGeom>
        </p:spPr>
      </p:pic>
    </p:spTree>
    <p:extLst>
      <p:ext uri="{BB962C8B-B14F-4D97-AF65-F5344CB8AC3E}">
        <p14:creationId xmlns:p14="http://schemas.microsoft.com/office/powerpoint/2010/main" val="214020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470C-F718-4A03-BA1A-8690F89F9AB7}"/>
              </a:ext>
            </a:extLst>
          </p:cNvPr>
          <p:cNvSpPr>
            <a:spLocks noGrp="1"/>
          </p:cNvSpPr>
          <p:nvPr>
            <p:ph type="title"/>
          </p:nvPr>
        </p:nvSpPr>
        <p:spPr/>
        <p:txBody>
          <a:bodyPr/>
          <a:lstStyle/>
          <a:p>
            <a:r>
              <a:rPr lang="en-US" dirty="0"/>
              <a:t>How to locate the appendix on physical exam:</a:t>
            </a:r>
          </a:p>
        </p:txBody>
      </p:sp>
      <p:pic>
        <p:nvPicPr>
          <p:cNvPr id="5" name="Content Placeholder 4" descr="Diagram&#10;&#10;Description automatically generated">
            <a:extLst>
              <a:ext uri="{FF2B5EF4-FFF2-40B4-BE49-F238E27FC236}">
                <a16:creationId xmlns:a16="http://schemas.microsoft.com/office/drawing/2014/main" id="{0244518E-818D-02DD-2C8A-26C2B4E8E169}"/>
              </a:ext>
            </a:extLst>
          </p:cNvPr>
          <p:cNvPicPr>
            <a:picLocks noGrp="1" noChangeAspect="1"/>
          </p:cNvPicPr>
          <p:nvPr>
            <p:ph idx="1"/>
          </p:nvPr>
        </p:nvPicPr>
        <p:blipFill>
          <a:blip r:embed="rId2"/>
          <a:stretch>
            <a:fillRect/>
          </a:stretch>
        </p:blipFill>
        <p:spPr>
          <a:xfrm>
            <a:off x="1284232" y="1806575"/>
            <a:ext cx="7317621" cy="4441825"/>
          </a:xfrm>
        </p:spPr>
      </p:pic>
    </p:spTree>
    <p:extLst>
      <p:ext uri="{BB962C8B-B14F-4D97-AF65-F5344CB8AC3E}">
        <p14:creationId xmlns:p14="http://schemas.microsoft.com/office/powerpoint/2010/main" val="3869688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CE7F-7D22-B62B-FBBA-C9552A9DA17B}"/>
              </a:ext>
            </a:extLst>
          </p:cNvPr>
          <p:cNvSpPr>
            <a:spLocks noGrp="1"/>
          </p:cNvSpPr>
          <p:nvPr>
            <p:ph type="title"/>
          </p:nvPr>
        </p:nvSpPr>
        <p:spPr/>
        <p:txBody>
          <a:bodyPr/>
          <a:lstStyle/>
          <a:p>
            <a:r>
              <a:rPr lang="en-US" dirty="0"/>
              <a:t>Places the appendix can hide:</a:t>
            </a:r>
            <a:br>
              <a:rPr lang="en-US" dirty="0"/>
            </a:br>
            <a:endParaRPr lang="en-US" dirty="0"/>
          </a:p>
        </p:txBody>
      </p:sp>
      <p:pic>
        <p:nvPicPr>
          <p:cNvPr id="9" name="Content Placeholder 8" descr="Diagram&#10;&#10;Description automatically generated">
            <a:extLst>
              <a:ext uri="{FF2B5EF4-FFF2-40B4-BE49-F238E27FC236}">
                <a16:creationId xmlns:a16="http://schemas.microsoft.com/office/drawing/2014/main" id="{B06BC63B-2C7A-C08C-9DF6-8194FE9CFFF5}"/>
              </a:ext>
            </a:extLst>
          </p:cNvPr>
          <p:cNvPicPr>
            <a:picLocks noGrp="1" noChangeAspect="1"/>
          </p:cNvPicPr>
          <p:nvPr>
            <p:ph idx="1"/>
          </p:nvPr>
        </p:nvPicPr>
        <p:blipFill>
          <a:blip r:embed="rId2"/>
          <a:stretch>
            <a:fillRect/>
          </a:stretch>
        </p:blipFill>
        <p:spPr>
          <a:xfrm>
            <a:off x="349277" y="1488281"/>
            <a:ext cx="4935274" cy="4760119"/>
          </a:xfrm>
        </p:spPr>
      </p:pic>
      <p:pic>
        <p:nvPicPr>
          <p:cNvPr id="11" name="Picture 10" descr="Diagram&#10;&#10;Description automatically generated">
            <a:extLst>
              <a:ext uri="{FF2B5EF4-FFF2-40B4-BE49-F238E27FC236}">
                <a16:creationId xmlns:a16="http://schemas.microsoft.com/office/drawing/2014/main" id="{2247F6C2-BF6B-D976-0919-D32E3E38622B}"/>
              </a:ext>
            </a:extLst>
          </p:cNvPr>
          <p:cNvPicPr>
            <a:picLocks noChangeAspect="1"/>
          </p:cNvPicPr>
          <p:nvPr/>
        </p:nvPicPr>
        <p:blipFill>
          <a:blip r:embed="rId3"/>
          <a:stretch>
            <a:fillRect/>
          </a:stretch>
        </p:blipFill>
        <p:spPr>
          <a:xfrm>
            <a:off x="6265792" y="1488281"/>
            <a:ext cx="3678307" cy="5198269"/>
          </a:xfrm>
          <a:prstGeom prst="rect">
            <a:avLst/>
          </a:prstGeom>
        </p:spPr>
      </p:pic>
    </p:spTree>
    <p:extLst>
      <p:ext uri="{BB962C8B-B14F-4D97-AF65-F5344CB8AC3E}">
        <p14:creationId xmlns:p14="http://schemas.microsoft.com/office/powerpoint/2010/main" val="3945564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69BE-E952-D35A-F7C4-7242CFC72A9D}"/>
              </a:ext>
            </a:extLst>
          </p:cNvPr>
          <p:cNvSpPr>
            <a:spLocks noGrp="1"/>
          </p:cNvSpPr>
          <p:nvPr>
            <p:ph type="title"/>
          </p:nvPr>
        </p:nvSpPr>
        <p:spPr/>
        <p:txBody>
          <a:bodyPr/>
          <a:lstStyle/>
          <a:p>
            <a:r>
              <a:rPr lang="en-US" dirty="0"/>
              <a:t>Innervation &amp; Nearby Anatomy:</a:t>
            </a:r>
          </a:p>
        </p:txBody>
      </p:sp>
      <p:sp>
        <p:nvSpPr>
          <p:cNvPr id="3" name="Content Placeholder 2">
            <a:extLst>
              <a:ext uri="{FF2B5EF4-FFF2-40B4-BE49-F238E27FC236}">
                <a16:creationId xmlns:a16="http://schemas.microsoft.com/office/drawing/2014/main" id="{9CBD3D20-6CD1-0501-DE6F-1B379E28B758}"/>
              </a:ext>
            </a:extLst>
          </p:cNvPr>
          <p:cNvSpPr>
            <a:spLocks noGrp="1"/>
          </p:cNvSpPr>
          <p:nvPr>
            <p:ph idx="1"/>
          </p:nvPr>
        </p:nvSpPr>
        <p:spPr>
          <a:xfrm>
            <a:off x="381965" y="1226917"/>
            <a:ext cx="8892037" cy="4814446"/>
          </a:xfrm>
        </p:spPr>
        <p:txBody>
          <a:bodyPr/>
          <a:lstStyle/>
          <a:p>
            <a:r>
              <a:rPr lang="en-US" b="0" i="0" u="none" strike="noStrike" dirty="0">
                <a:solidFill>
                  <a:srgbClr val="202124"/>
                </a:solidFill>
                <a:effectLst/>
                <a:latin typeface="arial" panose="020B0604020202020204" pitchFamily="34" charset="0"/>
              </a:rPr>
              <a:t>The autonomic innervation of the appendix arises from the </a:t>
            </a:r>
            <a:r>
              <a:rPr lang="en-US" b="1" i="0" u="none" strike="noStrike" dirty="0">
                <a:solidFill>
                  <a:srgbClr val="202124"/>
                </a:solidFill>
                <a:effectLst/>
                <a:latin typeface="arial" panose="020B0604020202020204" pitchFamily="34" charset="0"/>
              </a:rPr>
              <a:t>superior mesenteric plexus</a:t>
            </a:r>
            <a:r>
              <a:rPr lang="en-US" b="0" i="0" u="none" strike="noStrike" dirty="0">
                <a:solidFill>
                  <a:srgbClr val="202124"/>
                </a:solidFill>
                <a:effectLst/>
                <a:latin typeface="arial" panose="020B0604020202020204" pitchFamily="34" charset="0"/>
              </a:rPr>
              <a:t>. Afferent sensory fibers from the appendix are carried on the sympathetic nerve fibers to enter the spinal cord at T10 which corresponds to the umbilical dermatome.</a:t>
            </a:r>
            <a:endParaRPr lang="en-US" dirty="0"/>
          </a:p>
        </p:txBody>
      </p:sp>
      <p:pic>
        <p:nvPicPr>
          <p:cNvPr id="5" name="Picture 4" descr="Diagram&#10;&#10;Description automatically generated with medium confidence">
            <a:extLst>
              <a:ext uri="{FF2B5EF4-FFF2-40B4-BE49-F238E27FC236}">
                <a16:creationId xmlns:a16="http://schemas.microsoft.com/office/drawing/2014/main" id="{0C323C54-434B-0B10-03E1-E60B64AE397C}"/>
              </a:ext>
            </a:extLst>
          </p:cNvPr>
          <p:cNvPicPr>
            <a:picLocks noChangeAspect="1"/>
          </p:cNvPicPr>
          <p:nvPr/>
        </p:nvPicPr>
        <p:blipFill>
          <a:blip r:embed="rId2"/>
          <a:stretch>
            <a:fillRect/>
          </a:stretch>
        </p:blipFill>
        <p:spPr>
          <a:xfrm>
            <a:off x="312910" y="2520501"/>
            <a:ext cx="5783090" cy="4138179"/>
          </a:xfrm>
          <a:prstGeom prst="rect">
            <a:avLst/>
          </a:prstGeom>
        </p:spPr>
      </p:pic>
      <p:pic>
        <p:nvPicPr>
          <p:cNvPr id="7" name="Picture 6" descr="Diagram&#10;&#10;Description automatically generated">
            <a:extLst>
              <a:ext uri="{FF2B5EF4-FFF2-40B4-BE49-F238E27FC236}">
                <a16:creationId xmlns:a16="http://schemas.microsoft.com/office/drawing/2014/main" id="{C0EF8CD9-DE49-0373-C452-8C3A348B7090}"/>
              </a:ext>
            </a:extLst>
          </p:cNvPr>
          <p:cNvPicPr>
            <a:picLocks noChangeAspect="1"/>
          </p:cNvPicPr>
          <p:nvPr/>
        </p:nvPicPr>
        <p:blipFill>
          <a:blip r:embed="rId3"/>
          <a:stretch>
            <a:fillRect/>
          </a:stretch>
        </p:blipFill>
        <p:spPr>
          <a:xfrm>
            <a:off x="6300021" y="2411723"/>
            <a:ext cx="5783090" cy="4246957"/>
          </a:xfrm>
          <a:prstGeom prst="rect">
            <a:avLst/>
          </a:prstGeom>
        </p:spPr>
      </p:pic>
    </p:spTree>
    <p:extLst>
      <p:ext uri="{BB962C8B-B14F-4D97-AF65-F5344CB8AC3E}">
        <p14:creationId xmlns:p14="http://schemas.microsoft.com/office/powerpoint/2010/main" val="809244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F03A4-5F73-C83B-84F0-820312228623}"/>
              </a:ext>
            </a:extLst>
          </p:cNvPr>
          <p:cNvSpPr>
            <a:spLocks noGrp="1"/>
          </p:cNvSpPr>
          <p:nvPr>
            <p:ph type="title"/>
          </p:nvPr>
        </p:nvSpPr>
        <p:spPr/>
        <p:txBody>
          <a:bodyPr/>
          <a:lstStyle/>
          <a:p>
            <a:r>
              <a:rPr lang="en-US" dirty="0"/>
              <a:t>What is appendicitis?</a:t>
            </a:r>
          </a:p>
        </p:txBody>
      </p:sp>
      <p:sp>
        <p:nvSpPr>
          <p:cNvPr id="3" name="Content Placeholder 2">
            <a:extLst>
              <a:ext uri="{FF2B5EF4-FFF2-40B4-BE49-F238E27FC236}">
                <a16:creationId xmlns:a16="http://schemas.microsoft.com/office/drawing/2014/main" id="{D0DB1896-7449-FD76-BA77-6D5A58735660}"/>
              </a:ext>
            </a:extLst>
          </p:cNvPr>
          <p:cNvSpPr>
            <a:spLocks noGrp="1"/>
          </p:cNvSpPr>
          <p:nvPr>
            <p:ph idx="1"/>
          </p:nvPr>
        </p:nvSpPr>
        <p:spPr>
          <a:xfrm>
            <a:off x="677334" y="1354239"/>
            <a:ext cx="8596668" cy="4687124"/>
          </a:xfrm>
        </p:spPr>
        <p:txBody>
          <a:bodyPr>
            <a:normAutofit lnSpcReduction="10000"/>
          </a:bodyPr>
          <a:lstStyle/>
          <a:p>
            <a:r>
              <a:rPr lang="en-US" dirty="0"/>
              <a:t>Appendicitis is inflammation of the appendix, it occurs when the appendix becomes inflamed and filled with pus. </a:t>
            </a:r>
            <a:r>
              <a:rPr lang="en-US" b="0" i="0" u="none" strike="noStrike" dirty="0">
                <a:solidFill>
                  <a:srgbClr val="000000"/>
                </a:solidFill>
                <a:effectLst/>
                <a:latin typeface="noto_sansregular"/>
              </a:rPr>
              <a:t>It occurs when the inside of the appendix is blocked. Can be caused by various infections such as virus, bacteria, or parasites, in the digestive tract. </a:t>
            </a:r>
          </a:p>
          <a:p>
            <a:pPr algn="l" fontAlgn="base"/>
            <a:r>
              <a:rPr lang="en-US" b="0" i="0" u="none" strike="noStrike" dirty="0">
                <a:solidFill>
                  <a:srgbClr val="000000"/>
                </a:solidFill>
                <a:effectLst/>
                <a:latin typeface="noto_sansregular"/>
              </a:rPr>
              <a:t>Appendicitis can also happen when the tube that joins your large intestine and appendix is blocked or trapped by stool. </a:t>
            </a:r>
            <a:r>
              <a:rPr lang="en-US" dirty="0">
                <a:solidFill>
                  <a:srgbClr val="000000"/>
                </a:solidFill>
                <a:latin typeface="noto_sansregular"/>
              </a:rPr>
              <a:t>T</a:t>
            </a:r>
            <a:r>
              <a:rPr lang="en-US" b="0" i="0" u="none" strike="noStrike" dirty="0">
                <a:solidFill>
                  <a:srgbClr val="000000"/>
                </a:solidFill>
                <a:effectLst/>
                <a:latin typeface="noto_sansregular"/>
              </a:rPr>
              <a:t>umors can also cause appendicitis.</a:t>
            </a:r>
          </a:p>
          <a:p>
            <a:pPr algn="l" fontAlgn="base"/>
            <a:r>
              <a:rPr lang="en-US" b="0" i="0" u="none" strike="noStrike" dirty="0">
                <a:solidFill>
                  <a:srgbClr val="000000"/>
                </a:solidFill>
                <a:effectLst/>
                <a:latin typeface="noto_sansregular"/>
              </a:rPr>
              <a:t>The appendix becomes sore and swollen. The blood supply to the appendix stops as the swelling and soreness get worse. Without adequate blood flow, the appendix will begin to necrose and can perforate, allowing stool, mucus, and infection to leak through, resulting in peritonitis.</a:t>
            </a:r>
          </a:p>
          <a:p>
            <a:pPr algn="l" fontAlgn="base"/>
            <a:r>
              <a:rPr lang="en-US" b="0" i="0" u="none" strike="noStrike" dirty="0">
                <a:solidFill>
                  <a:srgbClr val="202124"/>
                </a:solidFill>
                <a:effectLst/>
                <a:latin typeface="arial" panose="020B0604020202020204" pitchFamily="34" charset="0"/>
              </a:rPr>
              <a:t>Appendicitis occurs in 7% of the US population, with an incidence of 1.1 cases per 1000 people per year.</a:t>
            </a:r>
            <a:endParaRPr lang="en-US" b="0" i="0" u="none" strike="noStrike" dirty="0">
              <a:solidFill>
                <a:srgbClr val="000000"/>
              </a:solidFill>
              <a:effectLst/>
              <a:latin typeface="noto_sansregular"/>
            </a:endParaRPr>
          </a:p>
          <a:p>
            <a:pPr algn="l" fontAlgn="base"/>
            <a:r>
              <a:rPr lang="en-US" b="0" i="0" u="sng" strike="noStrike" dirty="0">
                <a:solidFill>
                  <a:schemeClr val="tx1"/>
                </a:solidFill>
                <a:effectLst/>
                <a:latin typeface="NexusSerif"/>
                <a:hlinkClick r:id="rId2" tooltip="Learn more about Appendicitis from ScienceDirect's AI-generated Topic Pages">
                  <a:extLst>
                    <a:ext uri="{A12FA001-AC4F-418D-AE19-62706E023703}">
                      <ahyp:hlinkClr xmlns:ahyp="http://schemas.microsoft.com/office/drawing/2018/hyperlinkcolor" val="tx"/>
                    </a:ext>
                  </a:extLst>
                </a:hlinkClick>
              </a:rPr>
              <a:t>Appendicitis</a:t>
            </a:r>
            <a:r>
              <a:rPr lang="en-US" b="0" i="0" u="sng" strike="noStrike" dirty="0">
                <a:solidFill>
                  <a:schemeClr val="tx1"/>
                </a:solidFill>
                <a:effectLst/>
                <a:latin typeface="NexusSerif"/>
              </a:rPr>
              <a:t> </a:t>
            </a:r>
            <a:r>
              <a:rPr lang="en-US" b="0" i="0" u="none" strike="noStrike" dirty="0">
                <a:solidFill>
                  <a:srgbClr val="2E2E2E"/>
                </a:solidFill>
                <a:effectLst/>
                <a:latin typeface="NexusSerif"/>
              </a:rPr>
              <a:t>is the most common surgical issue in the pediatric population. It presents in 19–28 per 10,000 children younger than the age of 14 and is diagnosed in 1 in 8 children evaluated urgently for abdominal pain</a:t>
            </a:r>
            <a:endParaRPr lang="en-US" b="0" i="0" u="none" strike="noStrike" dirty="0">
              <a:solidFill>
                <a:srgbClr val="000000"/>
              </a:solidFill>
              <a:effectLst/>
              <a:latin typeface="noto_sansregular"/>
            </a:endParaRPr>
          </a:p>
          <a:p>
            <a:endParaRPr lang="en-US" dirty="0"/>
          </a:p>
        </p:txBody>
      </p:sp>
      <p:pic>
        <p:nvPicPr>
          <p:cNvPr id="5" name="Picture 4" descr="Diagram&#10;&#10;Description automatically generated">
            <a:extLst>
              <a:ext uri="{FF2B5EF4-FFF2-40B4-BE49-F238E27FC236}">
                <a16:creationId xmlns:a16="http://schemas.microsoft.com/office/drawing/2014/main" id="{FD99FDF1-37AD-2326-DBA8-3EAD24F9F7F6}"/>
              </a:ext>
            </a:extLst>
          </p:cNvPr>
          <p:cNvPicPr>
            <a:picLocks noChangeAspect="1"/>
          </p:cNvPicPr>
          <p:nvPr/>
        </p:nvPicPr>
        <p:blipFill>
          <a:blip r:embed="rId3"/>
          <a:stretch>
            <a:fillRect/>
          </a:stretch>
        </p:blipFill>
        <p:spPr>
          <a:xfrm>
            <a:off x="8935657" y="4820753"/>
            <a:ext cx="3256344" cy="2037247"/>
          </a:xfrm>
          <a:prstGeom prst="rect">
            <a:avLst/>
          </a:prstGeom>
        </p:spPr>
      </p:pic>
    </p:spTree>
    <p:extLst>
      <p:ext uri="{BB962C8B-B14F-4D97-AF65-F5344CB8AC3E}">
        <p14:creationId xmlns:p14="http://schemas.microsoft.com/office/powerpoint/2010/main" val="249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8329A-8992-2A20-DCFC-99CC78C22316}"/>
              </a:ext>
            </a:extLst>
          </p:cNvPr>
          <p:cNvSpPr>
            <a:spLocks noGrp="1"/>
          </p:cNvSpPr>
          <p:nvPr>
            <p:ph type="title"/>
          </p:nvPr>
        </p:nvSpPr>
        <p:spPr>
          <a:xfrm>
            <a:off x="28311" y="0"/>
            <a:ext cx="9895416" cy="1320800"/>
          </a:xfrm>
        </p:spPr>
        <p:txBody>
          <a:bodyPr/>
          <a:lstStyle/>
          <a:p>
            <a:r>
              <a:rPr lang="en-US" dirty="0"/>
              <a:t>Clinical Symptoms of Appendicitis:</a:t>
            </a:r>
          </a:p>
        </p:txBody>
      </p:sp>
      <p:sp>
        <p:nvSpPr>
          <p:cNvPr id="7" name="Content Placeholder 6">
            <a:extLst>
              <a:ext uri="{FF2B5EF4-FFF2-40B4-BE49-F238E27FC236}">
                <a16:creationId xmlns:a16="http://schemas.microsoft.com/office/drawing/2014/main" id="{0C5D1919-E813-F490-6DCB-74906E8EFD5F}"/>
              </a:ext>
            </a:extLst>
          </p:cNvPr>
          <p:cNvSpPr>
            <a:spLocks noGrp="1"/>
          </p:cNvSpPr>
          <p:nvPr>
            <p:ph idx="1"/>
          </p:nvPr>
        </p:nvSpPr>
        <p:spPr>
          <a:xfrm>
            <a:off x="214313" y="728663"/>
            <a:ext cx="9059689" cy="5312699"/>
          </a:xfrm>
        </p:spPr>
        <p:txBody>
          <a:bodyPr/>
          <a:lstStyle/>
          <a:p>
            <a:r>
              <a:rPr lang="en-US" sz="1400" dirty="0"/>
              <a:t>Early: Dull, colicky periumbilical (T10) pain; vomiting, anorexia.</a:t>
            </a:r>
          </a:p>
          <a:p>
            <a:r>
              <a:rPr lang="en-US" sz="1400" dirty="0"/>
              <a:t>Later appendicitis: constant pain localized to R iliac fossa, aggravated by coughing/going over bumps, relieved by hip flexion &amp; stillness. Peritonitis w/ guarding, rebound tenderness, tenderness to percussion. </a:t>
            </a:r>
            <a:r>
              <a:rPr lang="en-US" sz="1400" dirty="0" err="1"/>
              <a:t>Rovsing</a:t>
            </a:r>
            <a:r>
              <a:rPr lang="en-US" sz="1400" dirty="0"/>
              <a:t> &amp; Psoas signs.</a:t>
            </a:r>
          </a:p>
          <a:p>
            <a:r>
              <a:rPr lang="en-US" sz="1400" dirty="0"/>
              <a:t>Late findings: constant, diffuse, severe lower abdominal pain, aggravated by movement, palpation, rebound (peritonitis). Systemic features: fever, tachycardia, hypotension. </a:t>
            </a:r>
          </a:p>
          <a:p>
            <a:endParaRPr lang="en-US" dirty="0"/>
          </a:p>
          <a:p>
            <a:pPr marL="0" indent="0">
              <a:buNone/>
            </a:pPr>
            <a:r>
              <a:rPr lang="en-US" dirty="0"/>
              <a:t> </a:t>
            </a:r>
          </a:p>
          <a:p>
            <a:endParaRPr lang="en-US" dirty="0"/>
          </a:p>
        </p:txBody>
      </p:sp>
      <p:pic>
        <p:nvPicPr>
          <p:cNvPr id="9" name="Picture 8" descr="Diagram&#10;&#10;Description automatically generated with medium confidence">
            <a:extLst>
              <a:ext uri="{FF2B5EF4-FFF2-40B4-BE49-F238E27FC236}">
                <a16:creationId xmlns:a16="http://schemas.microsoft.com/office/drawing/2014/main" id="{9CC8E14C-9358-A2C9-0275-AC1C80DED7FF}"/>
              </a:ext>
            </a:extLst>
          </p:cNvPr>
          <p:cNvPicPr>
            <a:picLocks noChangeAspect="1"/>
          </p:cNvPicPr>
          <p:nvPr/>
        </p:nvPicPr>
        <p:blipFill>
          <a:blip r:embed="rId2"/>
          <a:stretch>
            <a:fillRect/>
          </a:stretch>
        </p:blipFill>
        <p:spPr>
          <a:xfrm>
            <a:off x="1504708" y="2478552"/>
            <a:ext cx="6871005" cy="4291473"/>
          </a:xfrm>
          <a:prstGeom prst="rect">
            <a:avLst/>
          </a:prstGeom>
        </p:spPr>
      </p:pic>
    </p:spTree>
    <p:extLst>
      <p:ext uri="{BB962C8B-B14F-4D97-AF65-F5344CB8AC3E}">
        <p14:creationId xmlns:p14="http://schemas.microsoft.com/office/powerpoint/2010/main" val="2081833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70E6-C9C9-3D0B-F703-9255264DEBFF}"/>
              </a:ext>
            </a:extLst>
          </p:cNvPr>
          <p:cNvSpPr>
            <a:spLocks noGrp="1"/>
          </p:cNvSpPr>
          <p:nvPr>
            <p:ph type="title"/>
          </p:nvPr>
        </p:nvSpPr>
        <p:spPr>
          <a:xfrm>
            <a:off x="529544" y="0"/>
            <a:ext cx="8744458" cy="1340091"/>
          </a:xfrm>
        </p:spPr>
        <p:txBody>
          <a:bodyPr/>
          <a:lstStyle/>
          <a:p>
            <a:r>
              <a:rPr lang="en-US" dirty="0"/>
              <a:t>Positive McBurney’s, </a:t>
            </a:r>
            <a:r>
              <a:rPr lang="en-US" dirty="0" err="1"/>
              <a:t>Rovsing</a:t>
            </a:r>
            <a:r>
              <a:rPr lang="en-US" dirty="0"/>
              <a:t>, Psoas &amp; Obturator signs:</a:t>
            </a:r>
          </a:p>
        </p:txBody>
      </p:sp>
      <p:sp>
        <p:nvSpPr>
          <p:cNvPr id="3" name="Content Placeholder 2">
            <a:extLst>
              <a:ext uri="{FF2B5EF4-FFF2-40B4-BE49-F238E27FC236}">
                <a16:creationId xmlns:a16="http://schemas.microsoft.com/office/drawing/2014/main" id="{D5F0B5D4-1394-9646-8CEB-7E3B2FF89328}"/>
              </a:ext>
            </a:extLst>
          </p:cNvPr>
          <p:cNvSpPr>
            <a:spLocks noGrp="1"/>
          </p:cNvSpPr>
          <p:nvPr>
            <p:ph idx="1"/>
          </p:nvPr>
        </p:nvSpPr>
        <p:spPr>
          <a:xfrm>
            <a:off x="266218" y="1193459"/>
            <a:ext cx="9007784" cy="4976491"/>
          </a:xfrm>
        </p:spPr>
        <p:txBody>
          <a:bodyPr/>
          <a:lstStyle/>
          <a:p>
            <a:r>
              <a:rPr lang="en-US" dirty="0"/>
              <a:t>Positive McBurney’s Sign:  significant pain elicited by palpating McBurney’s Point</a:t>
            </a:r>
          </a:p>
          <a:p>
            <a:r>
              <a:rPr lang="en-US" dirty="0" err="1"/>
              <a:t>Rovsing</a:t>
            </a:r>
            <a:r>
              <a:rPr lang="en-US" dirty="0"/>
              <a:t> Sign:  Right Iliac Fossa pain on palpation of Left Iliac Fossa</a:t>
            </a:r>
          </a:p>
          <a:p>
            <a:r>
              <a:rPr lang="en-US" dirty="0"/>
              <a:t>Psoas Sign: Pain on right hip extension (patient in left lateral decubitus position), indicates abscess posterior to appendix / adjacent to psoas muscle (can be unruptured retrocecal appendix, confirm w/ CT)</a:t>
            </a:r>
          </a:p>
          <a:p>
            <a:r>
              <a:rPr lang="en-US" dirty="0"/>
              <a:t>Obturator Sign: Pain on right hip/knee flexion with rotation</a:t>
            </a:r>
          </a:p>
        </p:txBody>
      </p:sp>
      <p:pic>
        <p:nvPicPr>
          <p:cNvPr id="5" name="Picture 4" descr="Diagram&#10;&#10;Description automatically generated">
            <a:extLst>
              <a:ext uri="{FF2B5EF4-FFF2-40B4-BE49-F238E27FC236}">
                <a16:creationId xmlns:a16="http://schemas.microsoft.com/office/drawing/2014/main" id="{19DD903D-B560-EF28-4080-5B0158AE9AD0}"/>
              </a:ext>
            </a:extLst>
          </p:cNvPr>
          <p:cNvPicPr>
            <a:picLocks noChangeAspect="1"/>
          </p:cNvPicPr>
          <p:nvPr/>
        </p:nvPicPr>
        <p:blipFill>
          <a:blip r:embed="rId2"/>
          <a:stretch>
            <a:fillRect/>
          </a:stretch>
        </p:blipFill>
        <p:spPr>
          <a:xfrm>
            <a:off x="5900737" y="3259258"/>
            <a:ext cx="6291263" cy="3598742"/>
          </a:xfrm>
          <a:prstGeom prst="rect">
            <a:avLst/>
          </a:prstGeom>
        </p:spPr>
      </p:pic>
      <p:pic>
        <p:nvPicPr>
          <p:cNvPr id="7" name="Picture 6" descr="A picture containing text, bottle&#10;&#10;Description automatically generated">
            <a:extLst>
              <a:ext uri="{FF2B5EF4-FFF2-40B4-BE49-F238E27FC236}">
                <a16:creationId xmlns:a16="http://schemas.microsoft.com/office/drawing/2014/main" id="{712386C6-A07B-F883-DE02-AA9A83EB9388}"/>
              </a:ext>
            </a:extLst>
          </p:cNvPr>
          <p:cNvPicPr>
            <a:picLocks noChangeAspect="1"/>
          </p:cNvPicPr>
          <p:nvPr/>
        </p:nvPicPr>
        <p:blipFill>
          <a:blip r:embed="rId3"/>
          <a:stretch>
            <a:fillRect/>
          </a:stretch>
        </p:blipFill>
        <p:spPr>
          <a:xfrm>
            <a:off x="266218" y="3292822"/>
            <a:ext cx="5027541" cy="3565178"/>
          </a:xfrm>
          <a:prstGeom prst="rect">
            <a:avLst/>
          </a:prstGeom>
        </p:spPr>
      </p:pic>
    </p:spTree>
    <p:extLst>
      <p:ext uri="{BB962C8B-B14F-4D97-AF65-F5344CB8AC3E}">
        <p14:creationId xmlns:p14="http://schemas.microsoft.com/office/powerpoint/2010/main" val="3819059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0FFBC-F9A0-CE99-A34C-17C7E7F29DCE}"/>
              </a:ext>
            </a:extLst>
          </p:cNvPr>
          <p:cNvSpPr>
            <a:spLocks noGrp="1"/>
          </p:cNvSpPr>
          <p:nvPr>
            <p:ph type="title"/>
          </p:nvPr>
        </p:nvSpPr>
        <p:spPr/>
        <p:txBody>
          <a:bodyPr/>
          <a:lstStyle/>
          <a:p>
            <a:r>
              <a:rPr lang="en-US" dirty="0"/>
              <a:t>Common Lab Values of Appendicitis:</a:t>
            </a:r>
          </a:p>
        </p:txBody>
      </p:sp>
      <p:sp>
        <p:nvSpPr>
          <p:cNvPr id="3" name="Content Placeholder 2">
            <a:extLst>
              <a:ext uri="{FF2B5EF4-FFF2-40B4-BE49-F238E27FC236}">
                <a16:creationId xmlns:a16="http://schemas.microsoft.com/office/drawing/2014/main" id="{D9D3E4BF-96BB-2800-65FE-D439E2085C2E}"/>
              </a:ext>
            </a:extLst>
          </p:cNvPr>
          <p:cNvSpPr>
            <a:spLocks noGrp="1"/>
          </p:cNvSpPr>
          <p:nvPr>
            <p:ph idx="1"/>
          </p:nvPr>
        </p:nvSpPr>
        <p:spPr>
          <a:xfrm>
            <a:off x="677334" y="1600201"/>
            <a:ext cx="8596668" cy="4441162"/>
          </a:xfrm>
        </p:spPr>
        <p:txBody>
          <a:bodyPr/>
          <a:lstStyle/>
          <a:p>
            <a:r>
              <a:rPr lang="en-US" b="0" i="0" u="none" strike="noStrike" dirty="0">
                <a:solidFill>
                  <a:srgbClr val="212121"/>
                </a:solidFill>
                <a:effectLst/>
                <a:latin typeface="BlinkMacSystemFont"/>
              </a:rPr>
              <a:t>Laboratory measurements such as leucocyte count, neutrophil percentage and C-reactive protein (CRP) concentration are commonly used as diagnostic aids in patients with suspected acute appendicitis.</a:t>
            </a:r>
          </a:p>
          <a:p>
            <a:r>
              <a:rPr lang="en-US" dirty="0">
                <a:solidFill>
                  <a:srgbClr val="212121"/>
                </a:solidFill>
                <a:latin typeface="BlinkMacSystemFont"/>
              </a:rPr>
              <a:t>R</a:t>
            </a:r>
            <a:r>
              <a:rPr lang="en-US" b="0" i="0" u="none" strike="noStrike" dirty="0">
                <a:solidFill>
                  <a:srgbClr val="212121"/>
                </a:solidFill>
                <a:effectLst/>
                <a:latin typeface="BlinkMacSystemFont"/>
              </a:rPr>
              <a:t>ise in leucocyte count and neutrophil percentage is often correlated with the degree of appendiceal inflammation. </a:t>
            </a:r>
            <a:r>
              <a:rPr lang="en-US" dirty="0">
                <a:solidFill>
                  <a:srgbClr val="212121"/>
                </a:solidFill>
                <a:latin typeface="BlinkMacSystemFont"/>
              </a:rPr>
              <a:t>M</a:t>
            </a:r>
            <a:r>
              <a:rPr lang="en-US" b="0" i="0" u="none" strike="noStrike" dirty="0">
                <a:solidFill>
                  <a:srgbClr val="212121"/>
                </a:solidFill>
                <a:effectLst/>
                <a:latin typeface="BlinkMacSystemFont"/>
              </a:rPr>
              <a:t>edian CRP levels are often much higher in patients with ruptured appendicitis compared to patients with a normal appendix.</a:t>
            </a:r>
            <a:endParaRPr lang="en-US" dirty="0"/>
          </a:p>
        </p:txBody>
      </p:sp>
      <p:pic>
        <p:nvPicPr>
          <p:cNvPr id="5" name="Picture 4" descr="Text&#10;&#10;Description automatically generated">
            <a:extLst>
              <a:ext uri="{FF2B5EF4-FFF2-40B4-BE49-F238E27FC236}">
                <a16:creationId xmlns:a16="http://schemas.microsoft.com/office/drawing/2014/main" id="{46991909-5704-EEDC-B752-1DEC0B950EF3}"/>
              </a:ext>
            </a:extLst>
          </p:cNvPr>
          <p:cNvPicPr>
            <a:picLocks noChangeAspect="1"/>
          </p:cNvPicPr>
          <p:nvPr/>
        </p:nvPicPr>
        <p:blipFill>
          <a:blip r:embed="rId2"/>
          <a:stretch>
            <a:fillRect/>
          </a:stretch>
        </p:blipFill>
        <p:spPr>
          <a:xfrm>
            <a:off x="1666755" y="3875192"/>
            <a:ext cx="5627452" cy="2765213"/>
          </a:xfrm>
          <a:prstGeom prst="rect">
            <a:avLst/>
          </a:prstGeom>
        </p:spPr>
      </p:pic>
    </p:spTree>
    <p:extLst>
      <p:ext uri="{BB962C8B-B14F-4D97-AF65-F5344CB8AC3E}">
        <p14:creationId xmlns:p14="http://schemas.microsoft.com/office/powerpoint/2010/main" val="393562940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632</TotalTime>
  <Words>879</Words>
  <Application>Microsoft Macintosh PowerPoint</Application>
  <PresentationFormat>Widescreen</PresentationFormat>
  <Paragraphs>60</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vt:lpstr>
      <vt:lpstr>BlinkMacSystemFont</vt:lpstr>
      <vt:lpstr>NexusSerif</vt:lpstr>
      <vt:lpstr>noto_sansregular</vt:lpstr>
      <vt:lpstr>Trebuchet MS</vt:lpstr>
      <vt:lpstr>Wingdings 3</vt:lpstr>
      <vt:lpstr>Facet</vt:lpstr>
      <vt:lpstr>Appendicitis</vt:lpstr>
      <vt:lpstr>The Appendix</vt:lpstr>
      <vt:lpstr>How to locate the appendix on physical exam:</vt:lpstr>
      <vt:lpstr>Places the appendix can hide: </vt:lpstr>
      <vt:lpstr>Innervation &amp; Nearby Anatomy:</vt:lpstr>
      <vt:lpstr>What is appendicitis?</vt:lpstr>
      <vt:lpstr>Clinical Symptoms of Appendicitis:</vt:lpstr>
      <vt:lpstr>Positive McBurney’s, Rovsing, Psoas &amp; Obturator signs:</vt:lpstr>
      <vt:lpstr>Common Lab Values of Appendicitis:</vt:lpstr>
      <vt:lpstr>Management of Appendicitis:</vt:lpstr>
      <vt:lpstr>Alvarado Scoring:</vt:lpstr>
      <vt:lpstr>Appendicitis Complications:</vt:lpstr>
      <vt:lpstr>Bronchoperitoneal fistula leading to hypoxic respiratory failure: </vt:lpstr>
      <vt:lpstr>Bronchoperitoneal Fistula:</vt:lpstr>
      <vt:lpstr>Summary:</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Appendicitis</dc:title>
  <dc:creator>Leigh Myles</dc:creator>
  <cp:lastModifiedBy>Leigh Myles</cp:lastModifiedBy>
  <cp:revision>21</cp:revision>
  <dcterms:created xsi:type="dcterms:W3CDTF">2023-01-26T04:16:13Z</dcterms:created>
  <dcterms:modified xsi:type="dcterms:W3CDTF">2023-01-26T14:48:14Z</dcterms:modified>
</cp:coreProperties>
</file>