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ba22a784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ba22a784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ba22a784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ba22a784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8ba22a784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8ba22a784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ba22a784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8ba22a784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ba22a784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ba22a784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bc3ab3fe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bc3ab3fe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bc3ab3fe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8bc3ab3fe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Perioperative Risk Assessment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From an Anesthesia Perspective</a:t>
            </a:r>
            <a:endParaRPr sz="25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Hooks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ASA Physical Classification Status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Created by American Society of Anesthesiologists (in 1941)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Assess patient’s physiological status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Offer </a:t>
            </a:r>
            <a:r>
              <a:rPr lang="en"/>
              <a:t>clinicians</a:t>
            </a:r>
            <a:r>
              <a:rPr lang="en"/>
              <a:t> a way to categorize a patient’s potential operative risk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925" y="2404550"/>
            <a:ext cx="6523650" cy="216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ASA Examples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295895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1: A normal healthy patient.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-29589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239">
                <a:highlight>
                  <a:schemeClr val="lt1"/>
                </a:highlight>
              </a:rPr>
              <a:t>Example: Fit, nonobese (BMI under 30), a nonsmoking patient with good exercise tolerance.</a:t>
            </a:r>
            <a:endParaRPr sz="4239">
              <a:highlight>
                <a:schemeClr val="lt1"/>
              </a:highlight>
            </a:endParaRPr>
          </a:p>
          <a:p>
            <a:pPr indent="-29589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2: A patient with mild systemic disease.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-29589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239">
                <a:highlight>
                  <a:schemeClr val="lt1"/>
                </a:highlight>
              </a:rPr>
              <a:t>Example: Patient with no functional limitations and a well-controlled disease (e.g., treated hypertension, obesity with BMI under 35, frequent social drinker, or cigarette smoker).</a:t>
            </a:r>
            <a:endParaRPr sz="4239">
              <a:highlight>
                <a:schemeClr val="lt1"/>
              </a:highlight>
            </a:endParaRPr>
          </a:p>
          <a:p>
            <a:pPr indent="-29589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3: A patient with a severe systemic disease that is not life-threatening. 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-29589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239">
                <a:highlight>
                  <a:schemeClr val="lt1"/>
                </a:highlight>
              </a:rPr>
              <a:t>Example: Patient with some functional limitation due to disease (e.g., poorly treated hypertension or diabetes, morbid obesity, chronic renal failure, a bronchospastic disease with intermittent exacerbation, stable angina, implanted pacemaker).</a:t>
            </a:r>
            <a:r>
              <a:rPr lang="en" sz="4239">
                <a:highlight>
                  <a:schemeClr val="lt1"/>
                </a:highlight>
              </a:rPr>
              <a:t> </a:t>
            </a:r>
            <a:endParaRPr sz="4239">
              <a:highlight>
                <a:schemeClr val="lt1"/>
              </a:highlight>
            </a:endParaRPr>
          </a:p>
          <a:p>
            <a:pPr indent="-29589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4: A patient with a severe systemic disease that is a constant threat to life. 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-29589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239">
                <a:highlight>
                  <a:schemeClr val="lt1"/>
                </a:highlight>
              </a:rPr>
              <a:t>Example: Patient with functional limitation from severe, life-threatening disease (e.g., unstable angina, poorly controlled COPD, symptomatic CHF, recent (less than three months ago) myocardial infarction or stroke.</a:t>
            </a:r>
            <a:endParaRPr sz="4239">
              <a:highlight>
                <a:schemeClr val="lt1"/>
              </a:highlight>
            </a:endParaRPr>
          </a:p>
          <a:p>
            <a:pPr indent="-29589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5: A moribund patient who is not expected to survive without the operation. The patient is not expected to survive beyond the next 24 hours without surgery.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-29589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4239">
                <a:highlight>
                  <a:schemeClr val="lt1"/>
                </a:highlight>
              </a:rPr>
              <a:t>Example: ruptured abdominal aortic aneurysm, massive trauma, and extensive intracranial hemorrhage with mass effect.  </a:t>
            </a:r>
            <a:endParaRPr sz="4239">
              <a:highlight>
                <a:schemeClr val="lt1"/>
              </a:highlight>
            </a:endParaRPr>
          </a:p>
          <a:p>
            <a:pPr indent="-29589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Char char="●"/>
            </a:pPr>
            <a:r>
              <a:rPr lang="en" sz="4239">
                <a:solidFill>
                  <a:srgbClr val="4A86E8"/>
                </a:solidFill>
                <a:highlight>
                  <a:schemeClr val="lt1"/>
                </a:highlight>
              </a:rPr>
              <a:t>ASA 6: A brain-dead patient whose organs are being removed with the intention of transplanting them into another patient.</a:t>
            </a:r>
            <a:endParaRPr sz="4239">
              <a:solidFill>
                <a:srgbClr val="4A86E8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35300" y="4835075"/>
            <a:ext cx="2148300" cy="2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Average"/>
                <a:ea typeface="Average"/>
                <a:cs typeface="Average"/>
                <a:sym typeface="Average"/>
              </a:rPr>
              <a:t>https://www.ncbi.nlm.nih.gov/books/NBK441940/</a:t>
            </a:r>
            <a:endParaRPr sz="7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it Mean?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632200" cy="20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Postoperative complications are </a:t>
            </a:r>
            <a:r>
              <a:rPr lang="en"/>
              <a:t>closely</a:t>
            </a:r>
            <a:r>
              <a:rPr lang="en"/>
              <a:t> related to ASA 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Risk by the numbers: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 2 million cases (2005-2016)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Increasing ASA levels have increased odds ratios of </a:t>
            </a:r>
            <a:r>
              <a:rPr lang="en" u="sng">
                <a:solidFill>
                  <a:srgbClr val="4A86E8"/>
                </a:solidFill>
              </a:rPr>
              <a:t>complications</a:t>
            </a:r>
            <a:r>
              <a:rPr lang="en"/>
              <a:t> (2.05 to 63.25) (p&lt;0.001)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Increasing ASA levels have increased odds ratios of </a:t>
            </a:r>
            <a:r>
              <a:rPr lang="en" u="sng">
                <a:solidFill>
                  <a:srgbClr val="4A86E8"/>
                </a:solidFill>
              </a:rPr>
              <a:t>mortality</a:t>
            </a:r>
            <a:r>
              <a:rPr lang="en"/>
              <a:t> (5.77 to 2011.92) (p&lt;0.001)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Non-overlapping 95% confidence intervals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686475" y="3034375"/>
            <a:ext cx="3447300" cy="15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1 complication = 2%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2 complication = 5%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3 complication = 14%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4 complication = 37%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5 complication = 71%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4168575" y="3034375"/>
            <a:ext cx="3447300" cy="15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1 mortality = 0.02%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2 mortality = 0.14%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3 mortality = 1.41%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4 mortality = 11.14%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ASA PS 5 mortality = 50.87%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9550" y="4854975"/>
            <a:ext cx="2880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Average"/>
                <a:ea typeface="Average"/>
                <a:cs typeface="Average"/>
                <a:sym typeface="Average"/>
              </a:rPr>
              <a:t>https://www.sciencedirect.com/science/article/pii/S174391911500206X#tbl1fne</a:t>
            </a:r>
            <a:endParaRPr sz="6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Robust Perioperative Risk Assessment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520600" cy="96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 ADDITION to ASA Physical Classification Status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Takes into account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1850450" y="2283225"/>
            <a:ext cx="2288100" cy="23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Patient a</a:t>
            </a: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ge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Patient comorbidities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Surgical procedure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Procedure duration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Additional intraoperative procedures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Location and team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4939550" y="2283225"/>
            <a:ext cx="2288100" cy="19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Potential need for blood products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Surgical equipment used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Facility equipment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Intended anesthetic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Postoperative plan</a:t>
            </a:r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-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Etc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Myths of Perioperative Risk: NPO After Midnight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548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average preoperative fasting: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13.5 hours for solids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9.6 hours for liquids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ASA guidelines for preoperative fasting: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69625" y="4889800"/>
            <a:ext cx="2322900" cy="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Average"/>
                <a:ea typeface="Average"/>
                <a:cs typeface="Average"/>
                <a:sym typeface="Average"/>
              </a:rPr>
              <a:t>https://www.ncbi.nlm.nih.gov/pmc/articles/PMC8191764/</a:t>
            </a:r>
            <a:endParaRPr sz="600"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50" y="2571750"/>
            <a:ext cx="3994799" cy="211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5288775" y="1152475"/>
            <a:ext cx="2949600" cy="15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*Only 0.5% of inpatient procedures are canceled due to inappropriate ingestion of food or drink</a:t>
            </a:r>
            <a:endParaRPr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5288775" y="2571750"/>
            <a:ext cx="2949600" cy="15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*These numbers do not apply to patients with decreased gastric emptying</a:t>
            </a:r>
            <a:endParaRPr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Myths of Perioperative Risk: NPO After Midnight (Cont.)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1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of decreased </a:t>
            </a:r>
            <a:r>
              <a:rPr lang="en"/>
              <a:t>preoperative</a:t>
            </a:r>
            <a:r>
              <a:rPr lang="en"/>
              <a:t> fasting times: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Carbohydrate-rich drinks 2 hours before surgery are associated with </a:t>
            </a:r>
            <a:r>
              <a:rPr lang="en" u="sng"/>
              <a:t>decreased length of hospital stay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Patients report less hunger, tiredness, thirst, and weakness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