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Average"/>
      <p:regular r:id="rId14"/>
    </p:embeddedFont>
    <p:embeddedFont>
      <p:font typeface="Oswald"/>
      <p:regular r:id="rId15"/>
      <p:bold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Oswald-regular.fntdata"/><Relationship Id="rId14" Type="http://schemas.openxmlformats.org/officeDocument/2006/relationships/font" Target="fonts/Average-regular.fntdata"/><Relationship Id="rId16" Type="http://schemas.openxmlformats.org/officeDocument/2006/relationships/font" Target="fonts/Oswald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8ba22a7847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8ba22a7847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8ba22a7847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8ba22a7847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8ba22a7847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8ba22a7847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8ba22a7847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8ba22a7847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8ba22a7847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8ba22a7847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8bc3ab3fe2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28bc3ab3fe2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8bc3ab3fe2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28bc3ab3fe2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Perioperative Risk Assessment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From an Anesthesia Perspective</a:t>
            </a:r>
            <a:endParaRPr sz="2500"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Justin Hooks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ASA Physical Classification Status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Created by American Society of Anesthesiologists (in 1941)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Assess patient’s physiological status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Offer </a:t>
            </a:r>
            <a:r>
              <a:rPr lang="en"/>
              <a:t>clinicians</a:t>
            </a:r>
            <a:r>
              <a:rPr lang="en"/>
              <a:t> a way to categorize a patient’s potential operative risk</a:t>
            </a:r>
            <a:endParaRPr/>
          </a:p>
        </p:txBody>
      </p:sp>
      <p:pic>
        <p:nvPicPr>
          <p:cNvPr id="67" name="Google Shape;6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3925" y="2404550"/>
            <a:ext cx="6523650" cy="2164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ASA Examples</a:t>
            </a:r>
            <a:endParaRPr/>
          </a:p>
        </p:txBody>
      </p:sp>
      <p:sp>
        <p:nvSpPr>
          <p:cNvPr id="73" name="Google Shape;73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-295895" lvl="0" marL="45720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rgbClr val="4A86E8"/>
              </a:buClr>
              <a:buSzPct val="100000"/>
              <a:buChar char="●"/>
            </a:pPr>
            <a:r>
              <a:rPr lang="en" sz="4239">
                <a:solidFill>
                  <a:srgbClr val="4A86E8"/>
                </a:solidFill>
                <a:highlight>
                  <a:schemeClr val="lt1"/>
                </a:highlight>
              </a:rPr>
              <a:t>ASA 1: A normal healthy patient.</a:t>
            </a:r>
            <a:endParaRPr sz="4239">
              <a:solidFill>
                <a:srgbClr val="4A86E8"/>
              </a:solidFill>
              <a:highlight>
                <a:schemeClr val="lt1"/>
              </a:highlight>
            </a:endParaRPr>
          </a:p>
          <a:p>
            <a:pPr indent="-295895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4239">
                <a:highlight>
                  <a:schemeClr val="lt1"/>
                </a:highlight>
              </a:rPr>
              <a:t>Example: Fit, nonobese (BMI under 30), a nonsmoking patient with good exercise tolerance.</a:t>
            </a:r>
            <a:endParaRPr sz="4239">
              <a:highlight>
                <a:schemeClr val="lt1"/>
              </a:highlight>
            </a:endParaRPr>
          </a:p>
          <a:p>
            <a:pPr indent="-29589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A86E8"/>
              </a:buClr>
              <a:buSzPct val="100000"/>
              <a:buChar char="●"/>
            </a:pPr>
            <a:r>
              <a:rPr lang="en" sz="4239">
                <a:solidFill>
                  <a:srgbClr val="4A86E8"/>
                </a:solidFill>
                <a:highlight>
                  <a:schemeClr val="lt1"/>
                </a:highlight>
              </a:rPr>
              <a:t>ASA 2: A patient with mild systemic disease.</a:t>
            </a:r>
            <a:endParaRPr sz="4239">
              <a:solidFill>
                <a:srgbClr val="4A86E8"/>
              </a:solidFill>
              <a:highlight>
                <a:schemeClr val="lt1"/>
              </a:highlight>
            </a:endParaRPr>
          </a:p>
          <a:p>
            <a:pPr indent="-295895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4239">
                <a:highlight>
                  <a:schemeClr val="lt1"/>
                </a:highlight>
              </a:rPr>
              <a:t>Example: Patient with no functional limitations and a well-controlled disease (e.g., treated hypertension, obesity with BMI under 35, frequent social drinker, or cigarette smoker).</a:t>
            </a:r>
            <a:endParaRPr sz="4239">
              <a:highlight>
                <a:schemeClr val="lt1"/>
              </a:highlight>
            </a:endParaRPr>
          </a:p>
          <a:p>
            <a:pPr indent="-29589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A86E8"/>
              </a:buClr>
              <a:buSzPct val="100000"/>
              <a:buChar char="●"/>
            </a:pPr>
            <a:r>
              <a:rPr lang="en" sz="4239">
                <a:solidFill>
                  <a:srgbClr val="4A86E8"/>
                </a:solidFill>
                <a:highlight>
                  <a:schemeClr val="lt1"/>
                </a:highlight>
              </a:rPr>
              <a:t>ASA 3: A patient with a severe systemic disease that is not life-threatening. </a:t>
            </a:r>
            <a:endParaRPr sz="4239">
              <a:solidFill>
                <a:srgbClr val="4A86E8"/>
              </a:solidFill>
              <a:highlight>
                <a:schemeClr val="lt1"/>
              </a:highlight>
            </a:endParaRPr>
          </a:p>
          <a:p>
            <a:pPr indent="-295895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4239">
                <a:highlight>
                  <a:schemeClr val="lt1"/>
                </a:highlight>
              </a:rPr>
              <a:t>Example: Patient with some functional limitation due to disease (e.g., poorly treated hypertension or diabetes, morbid obesity, chronic renal failure, a bronchospastic disease with intermittent exacerbation, stable angina, implanted pacemaker).</a:t>
            </a:r>
            <a:r>
              <a:rPr lang="en" sz="4239">
                <a:highlight>
                  <a:schemeClr val="lt1"/>
                </a:highlight>
              </a:rPr>
              <a:t> </a:t>
            </a:r>
            <a:endParaRPr sz="4239">
              <a:highlight>
                <a:schemeClr val="lt1"/>
              </a:highlight>
            </a:endParaRPr>
          </a:p>
          <a:p>
            <a:pPr indent="-29589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A86E8"/>
              </a:buClr>
              <a:buSzPct val="100000"/>
              <a:buChar char="●"/>
            </a:pPr>
            <a:r>
              <a:rPr lang="en" sz="4239">
                <a:solidFill>
                  <a:srgbClr val="4A86E8"/>
                </a:solidFill>
                <a:highlight>
                  <a:schemeClr val="lt1"/>
                </a:highlight>
              </a:rPr>
              <a:t>ASA 4: A patient with a severe systemic disease that is a constant threat to life. </a:t>
            </a:r>
            <a:endParaRPr sz="4239">
              <a:solidFill>
                <a:srgbClr val="4A86E8"/>
              </a:solidFill>
              <a:highlight>
                <a:schemeClr val="lt1"/>
              </a:highlight>
            </a:endParaRPr>
          </a:p>
          <a:p>
            <a:pPr indent="-295895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4239">
                <a:highlight>
                  <a:schemeClr val="lt1"/>
                </a:highlight>
              </a:rPr>
              <a:t>Example: Patient with functional limitation from severe, life-threatening disease (e.g., unstable angina, poorly controlled COPD, symptomatic CHF, recent (less than three months ago) myocardial infarction or stroke.</a:t>
            </a:r>
            <a:endParaRPr sz="4239">
              <a:highlight>
                <a:schemeClr val="lt1"/>
              </a:highlight>
            </a:endParaRPr>
          </a:p>
          <a:p>
            <a:pPr indent="-29589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A86E8"/>
              </a:buClr>
              <a:buSzPct val="100000"/>
              <a:buChar char="●"/>
            </a:pPr>
            <a:r>
              <a:rPr lang="en" sz="4239">
                <a:solidFill>
                  <a:srgbClr val="4A86E8"/>
                </a:solidFill>
                <a:highlight>
                  <a:schemeClr val="lt1"/>
                </a:highlight>
              </a:rPr>
              <a:t>ASA 5: A moribund patient who is not expected to survive without the operation. The patient is not expected to survive beyond the next 24 hours without surgery.</a:t>
            </a:r>
            <a:endParaRPr sz="4239">
              <a:solidFill>
                <a:srgbClr val="4A86E8"/>
              </a:solidFill>
              <a:highlight>
                <a:schemeClr val="lt1"/>
              </a:highlight>
            </a:endParaRPr>
          </a:p>
          <a:p>
            <a:pPr indent="-295895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4239">
                <a:highlight>
                  <a:schemeClr val="lt1"/>
                </a:highlight>
              </a:rPr>
              <a:t>Example: ruptured abdominal aortic aneurysm, massive trauma, and extensive intracranial hemorrhage with mass effect.  </a:t>
            </a:r>
            <a:endParaRPr sz="4239">
              <a:highlight>
                <a:schemeClr val="lt1"/>
              </a:highlight>
            </a:endParaRPr>
          </a:p>
          <a:p>
            <a:pPr indent="-29589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A86E8"/>
              </a:buClr>
              <a:buSzPct val="100000"/>
              <a:buChar char="●"/>
            </a:pPr>
            <a:r>
              <a:rPr lang="en" sz="4239">
                <a:solidFill>
                  <a:srgbClr val="4A86E8"/>
                </a:solidFill>
                <a:highlight>
                  <a:schemeClr val="lt1"/>
                </a:highlight>
              </a:rPr>
              <a:t>ASA 6: A brain-dead patient whose organs are being removed with the intention of transplanting them into another patient.</a:t>
            </a:r>
            <a:endParaRPr sz="4239">
              <a:solidFill>
                <a:srgbClr val="4A86E8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8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5"/>
          <p:cNvSpPr txBox="1"/>
          <p:nvPr/>
        </p:nvSpPr>
        <p:spPr>
          <a:xfrm>
            <a:off x="35300" y="4835075"/>
            <a:ext cx="2148300" cy="23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Average"/>
                <a:ea typeface="Average"/>
                <a:cs typeface="Average"/>
                <a:sym typeface="Average"/>
              </a:rPr>
              <a:t>https://www.ncbi.nlm.nih.gov/books/NBK441940/</a:t>
            </a:r>
            <a:endParaRPr sz="700"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Does it Mean?</a:t>
            </a:r>
            <a:endParaRPr/>
          </a:p>
        </p:txBody>
      </p:sp>
      <p:sp>
        <p:nvSpPr>
          <p:cNvPr id="80" name="Google Shape;80;p16"/>
          <p:cNvSpPr txBox="1"/>
          <p:nvPr>
            <p:ph idx="1" type="body"/>
          </p:nvPr>
        </p:nvSpPr>
        <p:spPr>
          <a:xfrm>
            <a:off x="311700" y="1152475"/>
            <a:ext cx="8632200" cy="20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Postoperative complications are </a:t>
            </a:r>
            <a:r>
              <a:rPr lang="en"/>
              <a:t>closely</a:t>
            </a:r>
            <a:r>
              <a:rPr lang="en"/>
              <a:t> related to ASA class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Risk by the numbers: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Over 2 million cases (2005-2016)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Increasing ASA levels have increased odds ratios of </a:t>
            </a:r>
            <a:r>
              <a:rPr lang="en" u="sng">
                <a:solidFill>
                  <a:srgbClr val="4A86E8"/>
                </a:solidFill>
              </a:rPr>
              <a:t>complications</a:t>
            </a:r>
            <a:r>
              <a:rPr lang="en"/>
              <a:t> (2.05 to 63.25) (p&lt;0.001)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Increasing ASA levels have increased odds ratios of </a:t>
            </a:r>
            <a:r>
              <a:rPr lang="en" u="sng">
                <a:solidFill>
                  <a:srgbClr val="4A86E8"/>
                </a:solidFill>
              </a:rPr>
              <a:t>mortality</a:t>
            </a:r>
            <a:r>
              <a:rPr lang="en"/>
              <a:t> (5.77 to 2011.92) (p&lt;0.001)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Non-overlapping 95% confidence intervals</a:t>
            </a:r>
            <a:endParaRPr/>
          </a:p>
        </p:txBody>
      </p:sp>
      <p:sp>
        <p:nvSpPr>
          <p:cNvPr id="81" name="Google Shape;81;p16"/>
          <p:cNvSpPr txBox="1"/>
          <p:nvPr/>
        </p:nvSpPr>
        <p:spPr>
          <a:xfrm>
            <a:off x="686475" y="3034375"/>
            <a:ext cx="3447300" cy="15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Average"/>
              <a:buChar char="●"/>
            </a:pPr>
            <a:r>
              <a:rPr lang="en" sz="15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ASA PS 1 complication = 2%</a:t>
            </a:r>
            <a:endParaRPr sz="15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Average"/>
              <a:buChar char="●"/>
            </a:pPr>
            <a:r>
              <a:rPr lang="en" sz="15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ASA PS 2 complication = 5%</a:t>
            </a:r>
            <a:endParaRPr sz="15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Average"/>
              <a:buChar char="●"/>
            </a:pPr>
            <a:r>
              <a:rPr lang="en" sz="15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ASA PS 3 complication = 14%</a:t>
            </a:r>
            <a:endParaRPr sz="15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Average"/>
              <a:buChar char="●"/>
            </a:pPr>
            <a:r>
              <a:rPr lang="en" sz="15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ASA PS 4 complication = 37%</a:t>
            </a:r>
            <a:endParaRPr sz="15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Average"/>
              <a:buChar char="●"/>
            </a:pPr>
            <a:r>
              <a:rPr lang="en" sz="15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ASA PS 5 complication = 71%</a:t>
            </a:r>
            <a:endParaRPr sz="1500"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82" name="Google Shape;82;p16"/>
          <p:cNvSpPr txBox="1"/>
          <p:nvPr/>
        </p:nvSpPr>
        <p:spPr>
          <a:xfrm>
            <a:off x="4168575" y="3034375"/>
            <a:ext cx="3447300" cy="15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Average"/>
              <a:buChar char="●"/>
            </a:pPr>
            <a:r>
              <a:rPr lang="en" sz="15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ASA PS 1 mortality = 0.02%</a:t>
            </a:r>
            <a:endParaRPr sz="15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Average"/>
              <a:buChar char="●"/>
            </a:pPr>
            <a:r>
              <a:rPr lang="en" sz="15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ASA PS 2 mortality = 0.14%</a:t>
            </a:r>
            <a:endParaRPr sz="15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Average"/>
              <a:buChar char="●"/>
            </a:pPr>
            <a:r>
              <a:rPr lang="en" sz="15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ASA PS 3 mortality = 1.41%</a:t>
            </a:r>
            <a:endParaRPr sz="15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Average"/>
              <a:buChar char="●"/>
            </a:pPr>
            <a:r>
              <a:rPr lang="en" sz="15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ASA PS 4 mortality = 11.14%</a:t>
            </a:r>
            <a:endParaRPr sz="15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Average"/>
              <a:buChar char="●"/>
            </a:pPr>
            <a:r>
              <a:rPr lang="en" sz="15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ASA PS 5 mortality = 50.87%</a:t>
            </a:r>
            <a:endParaRPr sz="1500"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83" name="Google Shape;83;p16"/>
          <p:cNvSpPr txBox="1"/>
          <p:nvPr/>
        </p:nvSpPr>
        <p:spPr>
          <a:xfrm>
            <a:off x="69550" y="4854975"/>
            <a:ext cx="2880300" cy="24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latin typeface="Average"/>
                <a:ea typeface="Average"/>
                <a:cs typeface="Average"/>
                <a:sym typeface="Average"/>
              </a:rPr>
              <a:t>https://www.sciencedirect.com/science/article/pii/S174391911500206X#tbl1fne</a:t>
            </a:r>
            <a:endParaRPr sz="600"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Robust Perioperative Risk Assessment</a:t>
            </a:r>
            <a:endParaRPr/>
          </a:p>
        </p:txBody>
      </p:sp>
      <p:sp>
        <p:nvSpPr>
          <p:cNvPr id="89" name="Google Shape;89;p17"/>
          <p:cNvSpPr txBox="1"/>
          <p:nvPr>
            <p:ph idx="1" type="body"/>
          </p:nvPr>
        </p:nvSpPr>
        <p:spPr>
          <a:xfrm>
            <a:off x="311700" y="1152475"/>
            <a:ext cx="8520600" cy="96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In ADDITION to ASA Physical Classification Status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Takes into account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7"/>
          <p:cNvSpPr txBox="1"/>
          <p:nvPr/>
        </p:nvSpPr>
        <p:spPr>
          <a:xfrm>
            <a:off x="1850450" y="2283225"/>
            <a:ext cx="2288100" cy="236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-"/>
            </a:pPr>
            <a:r>
              <a:rPr lang="en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Patient a</a:t>
            </a:r>
            <a:r>
              <a:rPr lang="en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ge</a:t>
            </a:r>
            <a:endParaRPr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-"/>
            </a:pPr>
            <a:r>
              <a:rPr lang="en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Patient comorbidities</a:t>
            </a:r>
            <a:endParaRPr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-"/>
            </a:pPr>
            <a:r>
              <a:rPr lang="en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Surgical procedure</a:t>
            </a:r>
            <a:endParaRPr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-"/>
            </a:pPr>
            <a:r>
              <a:rPr lang="en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Procedure duration</a:t>
            </a:r>
            <a:endParaRPr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-"/>
            </a:pPr>
            <a:r>
              <a:rPr lang="en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Additional intraoperative procedures</a:t>
            </a:r>
            <a:endParaRPr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-"/>
            </a:pPr>
            <a:r>
              <a:rPr lang="en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Location and team</a:t>
            </a:r>
            <a:endParaRPr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91" name="Google Shape;91;p17"/>
          <p:cNvSpPr txBox="1"/>
          <p:nvPr/>
        </p:nvSpPr>
        <p:spPr>
          <a:xfrm>
            <a:off x="4939550" y="2283225"/>
            <a:ext cx="2288100" cy="199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-"/>
            </a:pPr>
            <a:r>
              <a:rPr lang="en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Potential need for blood products</a:t>
            </a:r>
            <a:endParaRPr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-"/>
            </a:pPr>
            <a:r>
              <a:rPr lang="en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Surgical equipment used</a:t>
            </a:r>
            <a:endParaRPr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-"/>
            </a:pPr>
            <a:r>
              <a:rPr lang="en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Facility equipment</a:t>
            </a:r>
            <a:endParaRPr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-"/>
            </a:pPr>
            <a:r>
              <a:rPr lang="en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Intended anesthetic</a:t>
            </a:r>
            <a:endParaRPr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-"/>
            </a:pPr>
            <a:r>
              <a:rPr lang="en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Postoperative plan</a:t>
            </a:r>
            <a:endParaRPr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-"/>
            </a:pPr>
            <a:r>
              <a:rPr lang="en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Etc</a:t>
            </a:r>
            <a:endParaRPr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Myths of Perioperative Risk: NPO After Midnight</a:t>
            </a:r>
            <a:endParaRPr/>
          </a:p>
        </p:txBody>
      </p:sp>
      <p:sp>
        <p:nvSpPr>
          <p:cNvPr id="97" name="Google Shape;97;p18"/>
          <p:cNvSpPr txBox="1"/>
          <p:nvPr>
            <p:ph idx="1" type="body"/>
          </p:nvPr>
        </p:nvSpPr>
        <p:spPr>
          <a:xfrm>
            <a:off x="311700" y="1152475"/>
            <a:ext cx="54855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Current average preoperative fasting: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13.5 hours for solids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9.6 hours for liquids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ASA guidelines for preoperative fasting:</a:t>
            </a:r>
            <a:endParaRPr/>
          </a:p>
          <a:p>
            <a:pPr indent="0" lvl="0" marL="9144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8"/>
          <p:cNvSpPr txBox="1"/>
          <p:nvPr/>
        </p:nvSpPr>
        <p:spPr>
          <a:xfrm>
            <a:off x="69625" y="4889800"/>
            <a:ext cx="2322900" cy="20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latin typeface="Average"/>
                <a:ea typeface="Average"/>
                <a:cs typeface="Average"/>
                <a:sym typeface="Average"/>
              </a:rPr>
              <a:t>https://www.ncbi.nlm.nih.gov/pmc/articles/PMC8191764/</a:t>
            </a:r>
            <a:endParaRPr sz="600">
              <a:latin typeface="Average"/>
              <a:ea typeface="Average"/>
              <a:cs typeface="Average"/>
              <a:sym typeface="Average"/>
            </a:endParaRPr>
          </a:p>
        </p:txBody>
      </p:sp>
      <p:pic>
        <p:nvPicPr>
          <p:cNvPr id="99" name="Google Shape;9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9150" y="2571750"/>
            <a:ext cx="3994799" cy="2113375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8"/>
          <p:cNvSpPr txBox="1"/>
          <p:nvPr/>
        </p:nvSpPr>
        <p:spPr>
          <a:xfrm>
            <a:off x="5288775" y="1152475"/>
            <a:ext cx="2949600" cy="15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*Only 0.5% of inpatient procedures are canceled due to inappropriate ingestion of food or drink</a:t>
            </a:r>
            <a:endParaRPr>
              <a:solidFill>
                <a:schemeClr val="lt2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101" name="Google Shape;101;p18"/>
          <p:cNvSpPr txBox="1"/>
          <p:nvPr/>
        </p:nvSpPr>
        <p:spPr>
          <a:xfrm>
            <a:off x="5288775" y="2571750"/>
            <a:ext cx="2949600" cy="15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*These numbers do not apply to patients with decreased gastric emptying</a:t>
            </a:r>
            <a:endParaRPr>
              <a:solidFill>
                <a:schemeClr val="lt2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Myths of Perioperative Risk: NPO After Midnight (Cont.)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9"/>
          <p:cNvSpPr txBox="1"/>
          <p:nvPr>
            <p:ph idx="1" type="body"/>
          </p:nvPr>
        </p:nvSpPr>
        <p:spPr>
          <a:xfrm>
            <a:off x="311700" y="1152475"/>
            <a:ext cx="8520600" cy="313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Pros of decreased </a:t>
            </a:r>
            <a:r>
              <a:rPr lang="en"/>
              <a:t>preoperative</a:t>
            </a:r>
            <a:r>
              <a:rPr lang="en"/>
              <a:t> fasting times: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Carbohydrate-rich drinks 2 hours before surgery are associated with </a:t>
            </a:r>
            <a:r>
              <a:rPr lang="en" u="sng"/>
              <a:t>decreased length of hospital stay</a:t>
            </a:r>
            <a:endParaRPr u="sng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Patients report less hunger, tiredness, thirst, and weakness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0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Questions?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