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14"/>
  </p:notesMasterIdLst>
  <p:sldIdLst>
    <p:sldId id="258" r:id="rId2"/>
    <p:sldId id="272" r:id="rId3"/>
    <p:sldId id="278" r:id="rId4"/>
    <p:sldId id="260" r:id="rId5"/>
    <p:sldId id="264" r:id="rId6"/>
    <p:sldId id="262" r:id="rId7"/>
    <p:sldId id="265" r:id="rId8"/>
    <p:sldId id="280" r:id="rId9"/>
    <p:sldId id="276" r:id="rId10"/>
    <p:sldId id="279" r:id="rId11"/>
    <p:sldId id="27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85714" autoAdjust="0"/>
  </p:normalViewPr>
  <p:slideViewPr>
    <p:cSldViewPr snapToGrid="0">
      <p:cViewPr varScale="1">
        <p:scale>
          <a:sx n="95" d="100"/>
          <a:sy n="95" d="100"/>
        </p:scale>
        <p:origin x="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6/13/21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0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21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accessprosthetics.com</a:t>
            </a:r>
            <a:r>
              <a:rPr lang="en-US" dirty="0"/>
              <a:t>/15-limb-loss-statistics-may-surprise/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9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0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/books/NBK546594/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43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 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myodesis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deepest layers of muscle are typically secured directly to the bone, while the more superficial layers of muscle are sewn to each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 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myoplasty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  <a:p>
            <a:r>
              <a:rPr lang="en-US" dirty="0"/>
              <a:t>Skin can be hard if not healing right </a:t>
            </a:r>
          </a:p>
          <a:p>
            <a:r>
              <a:rPr lang="en-US" dirty="0"/>
              <a:t>Bone to avoid bone spurs </a:t>
            </a:r>
          </a:p>
          <a:p>
            <a:r>
              <a:rPr lang="en-US" dirty="0"/>
              <a:t>Wound healing, hematomas </a:t>
            </a:r>
          </a:p>
          <a:p>
            <a:r>
              <a:rPr lang="en-US" dirty="0" err="1"/>
              <a:t>Nuerofmas</a:t>
            </a:r>
            <a:r>
              <a:rPr lang="en-US" dirty="0"/>
              <a:t>(. Tissue build up around the skin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6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/books/NBK546594/</a:t>
            </a:r>
          </a:p>
          <a:p>
            <a:endParaRPr lang="en-US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involves massaging, rubbing, and tapping the end of your residual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limb(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desentization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44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Limb changes </a:t>
            </a:r>
            <a:r>
              <a:rPr lang="en-US" dirty="0" err="1"/>
              <a:t>ovetime</a:t>
            </a:r>
            <a:r>
              <a:rPr lang="en-US" dirty="0"/>
              <a:t>, first year you go through a lot of sockets, limb can still change, edema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56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Negative: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implant loosening</a:t>
            </a:r>
          </a:p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fracture</a:t>
            </a:r>
          </a:p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infection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www.hss.edu</a:t>
            </a:r>
            <a:r>
              <a:rPr lang="en-US" dirty="0"/>
              <a:t>/condition-</a:t>
            </a:r>
            <a:r>
              <a:rPr lang="en-US" dirty="0" err="1"/>
              <a:t>list_osseointegration.asp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journals.lww.com</a:t>
            </a:r>
            <a:r>
              <a:rPr lang="en-US" dirty="0"/>
              <a:t>/</a:t>
            </a:r>
            <a:r>
              <a:rPr lang="en-US" dirty="0" err="1"/>
              <a:t>jbjsreviews</a:t>
            </a:r>
            <a:r>
              <a:rPr lang="en-US" dirty="0"/>
              <a:t>/</a:t>
            </a:r>
            <a:r>
              <a:rPr lang="en-US" dirty="0" err="1"/>
              <a:t>Fulltext</a:t>
            </a:r>
            <a:r>
              <a:rPr lang="en-US" dirty="0"/>
              <a:t>/2017/10000/Osseointegration_for_Lower_Limb_Amputation__A.3.aspx</a:t>
            </a:r>
          </a:p>
          <a:p>
            <a:endParaRPr lang="en-US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prospective cohort of 86 subjects using the Osseointegration Group of Australia Accelerated Protocol (OGAAP), the infection rate was 34%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 have made new designs to the site and the type of metal to decrease in infection rate from 64 % to 34%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1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6/13/21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415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6/13/21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4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6/13/21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5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6/13/21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6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6/13/21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931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6/13/21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5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6/13/21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8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6/13/21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3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6/13/21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6/13/21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1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6/13/21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12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6/13/21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94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238970C-19DE-438D-80D2-5CF96905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E4B1E3F6-167B-40F3-B303-9A931BAB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5356" y="810275"/>
            <a:ext cx="7020747" cy="5229630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Amputation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88661" y="810275"/>
            <a:ext cx="2949542" cy="5229630"/>
          </a:xfrm>
        </p:spPr>
        <p:txBody>
          <a:bodyPr>
            <a:normAutofit/>
          </a:bodyPr>
          <a:lstStyle/>
          <a:p>
            <a:pPr algn="r"/>
            <a:r>
              <a:rPr lang="en-US" sz="2400">
                <a:solidFill>
                  <a:srgbClr val="FFFFFF"/>
                </a:solidFill>
              </a:rPr>
              <a:t>Alexis Johnson 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40465A9A-0B0E-4D7B-8150-D098AC71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596290"/>
            <a:ext cx="0" cy="3657600"/>
          </a:xfrm>
          <a:prstGeom prst="line">
            <a:avLst/>
          </a:prstGeom>
          <a:ln w="19050">
            <a:solidFill>
              <a:srgbClr val="FFFF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931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8127F-2ACE-9343-AB54-5DFFBB5B2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0976" y="352506"/>
            <a:ext cx="3502152" cy="2391626"/>
          </a:xfrm>
        </p:spPr>
        <p:txBody>
          <a:bodyPr/>
          <a:lstStyle/>
          <a:p>
            <a:r>
              <a:rPr lang="en-US" dirty="0"/>
              <a:t>3. Knee Component: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Computerized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Mechanical Knees ( hinge) =hydraulic or locking mechanism) </a:t>
            </a:r>
          </a:p>
          <a:p>
            <a:endParaRPr lang="en-US" dirty="0"/>
          </a:p>
        </p:txBody>
      </p:sp>
      <p:pic>
        <p:nvPicPr>
          <p:cNvPr id="6" name="Content Placeholder 7" descr="A picture containing indoor, cup, coffee, table&#10;&#10;Description automatically generated">
            <a:extLst>
              <a:ext uri="{FF2B5EF4-FFF2-40B4-BE49-F238E27FC236}">
                <a16:creationId xmlns:a16="http://schemas.microsoft.com/office/drawing/2014/main" id="{4BDE52F6-627B-3647-8285-8A9C73E9D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516" y="471509"/>
            <a:ext cx="2697528" cy="5759152"/>
          </a:xfrm>
          <a:prstGeom prst="rect">
            <a:avLst/>
          </a:prstGeom>
        </p:spPr>
      </p:pic>
      <p:pic>
        <p:nvPicPr>
          <p:cNvPr id="5128" name="Picture 8" descr="Technology – Dream Team Prosthetics LLC">
            <a:extLst>
              <a:ext uri="{FF2B5EF4-FFF2-40B4-BE49-F238E27FC236}">
                <a16:creationId xmlns:a16="http://schemas.microsoft.com/office/drawing/2014/main" id="{A2789B71-5319-8243-B947-D0EFC1CBB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678" y="352506"/>
            <a:ext cx="3685857" cy="57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Össur. Life Without Limitations.">
            <a:extLst>
              <a:ext uri="{FF2B5EF4-FFF2-40B4-BE49-F238E27FC236}">
                <a16:creationId xmlns:a16="http://schemas.microsoft.com/office/drawing/2014/main" id="{62DAA87C-E5F5-5140-8537-85A12C4AC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6" y="2122525"/>
            <a:ext cx="4338304" cy="433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9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sidewalk&#10;&#10;Description automatically generated">
            <a:extLst>
              <a:ext uri="{FF2B5EF4-FFF2-40B4-BE49-F238E27FC236}">
                <a16:creationId xmlns:a16="http://schemas.microsoft.com/office/drawing/2014/main" id="{F69513BA-0EE7-D94D-8175-968C101D9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643467"/>
            <a:ext cx="4435871" cy="5914496"/>
          </a:xfrm>
          <a:prstGeom prst="rect">
            <a:avLst/>
          </a:prstGeom>
        </p:spPr>
      </p:pic>
      <p:pic>
        <p:nvPicPr>
          <p:cNvPr id="4" name="Picture 3" descr="A person standing in a room&#10;&#10;Description automatically generated">
            <a:extLst>
              <a:ext uri="{FF2B5EF4-FFF2-40B4-BE49-F238E27FC236}">
                <a16:creationId xmlns:a16="http://schemas.microsoft.com/office/drawing/2014/main" id="{571AC937-05C3-BC45-BF64-C8B90F678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167" y="643466"/>
            <a:ext cx="5718968" cy="610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99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/>
              <a:t>Osteointegration </a:t>
            </a:r>
          </a:p>
        </p:txBody>
      </p:sp>
      <p:pic>
        <p:nvPicPr>
          <p:cNvPr id="1026" name="Picture 2" descr="Photo of a person with an above-the-knee osseointegrated leg implant and prosthesis.">
            <a:extLst>
              <a:ext uri="{FF2B5EF4-FFF2-40B4-BE49-F238E27FC236}">
                <a16:creationId xmlns:a16="http://schemas.microsoft.com/office/drawing/2014/main" id="{9764DD64-4940-9146-B287-87B8C1A8B6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" y="1919921"/>
            <a:ext cx="3732371" cy="46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BAA980-91AD-A044-B625-A74375C30F40}"/>
              </a:ext>
            </a:extLst>
          </p:cNvPr>
          <p:cNvSpPr txBox="1"/>
          <p:nvPr/>
        </p:nvSpPr>
        <p:spPr>
          <a:xfrm>
            <a:off x="4715473" y="1986762"/>
            <a:ext cx="4526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 An artificial implant is permanently, surgically anchored and integrated into bone, which then grows into the implant.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Pros: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improves mobility/  proprioception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reduces nerve pain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eliminates common problems associated with sockets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Cons: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implant loosening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fracture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Infection at stoma site 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8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bed&#10;&#10;Description automatically generated">
            <a:extLst>
              <a:ext uri="{FF2B5EF4-FFF2-40B4-BE49-F238E27FC236}">
                <a16:creationId xmlns:a16="http://schemas.microsoft.com/office/drawing/2014/main" id="{F96ECE3B-3D0C-2F43-9806-25AA3B0DA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4" y="243839"/>
            <a:ext cx="10216814" cy="584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1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F46358-0DB7-443D-99CD-E17948D19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D5B2B0-3262-5249-996B-ADD65CE5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Statistics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59213C-2A55-4BC8-A954-66FF3D9E3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D949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B1F7A1C-D6FB-BB46-BD1B-CB5179B03447}"/>
              </a:ext>
            </a:extLst>
          </p:cNvPr>
          <p:cNvSpPr txBox="1"/>
          <p:nvPr/>
        </p:nvSpPr>
        <p:spPr>
          <a:xfrm>
            <a:off x="719327" y="1335023"/>
            <a:ext cx="6192453" cy="5254035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9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9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9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9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9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Nearly 2 million people living with limb loss in the United States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-Male: 70%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-Female:30%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Younger &lt;50 Trauma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Over 50 years: Peripheral vascular disease/ Diabetes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-Projected that the amputee population will more than double by the year 2050 to 3.6 million.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the estimated cost to American private &amp; public insurance agencies is </a:t>
            </a:r>
            <a:r>
              <a:rPr lang="en-US" b="1" dirty="0"/>
              <a:t>$12 billion annually. </a:t>
            </a:r>
            <a:r>
              <a:rPr lang="en-US" dirty="0"/>
              <a:t>Lifetime healthcare costs for people with limb loss is </a:t>
            </a:r>
            <a:r>
              <a:rPr lang="en-US" b="1" dirty="0"/>
              <a:t>$509,275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9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9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9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9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9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9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9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9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9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9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9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900" dirty="0"/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BFA5152C-6F1B-D142-9775-A397DBCB17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9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INdications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2D1F4FF1-2AFA-433E-8AE1-9492294A8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3 D’s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Dead or Dying:  peripheral vascular disease, Diabetes ,severe trauma, burns or frostbite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Dangerous: Malignant tumors , lethal sepsis i.e. gas gangrene or possible crush syndrome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Dam Nuisance:  Pain, gross malformation, severe loss of function, recurrent sepsis. 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BC4FCD6-2468-DF42-AFF3-B489DF71D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28" r="12073" b="-1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2F417B-988F-4C41-A263-7035E9B0370D}"/>
              </a:ext>
            </a:extLst>
          </p:cNvPr>
          <p:cNvSpPr txBox="1"/>
          <p:nvPr/>
        </p:nvSpPr>
        <p:spPr>
          <a:xfrm>
            <a:off x="5839969" y="515171"/>
            <a:ext cx="496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3121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dirty="0"/>
              <a:t>Pathophysiology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9E5A7-5BC0-3B4C-B05C-864789797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687822" cy="4424082"/>
          </a:xfrm>
        </p:spPr>
        <p:txBody>
          <a:bodyPr>
            <a:normAutofit/>
          </a:bodyPr>
          <a:lstStyle/>
          <a:p>
            <a:r>
              <a:rPr lang="en-US" dirty="0"/>
              <a:t>*Transtibial amputations the energy energy cost for a walk is not much greater for a person who has not undergone amputation; Mean Oxygen consumption increase by 9% </a:t>
            </a:r>
          </a:p>
          <a:p>
            <a:pPr marL="0" indent="0">
              <a:buNone/>
            </a:pPr>
            <a:r>
              <a:rPr lang="en-US" dirty="0"/>
              <a:t>* Transfemoral amputations energy required is 50 to 60 % greater;   mean oxygen consumption above-knee amputees at  increases by 49%, </a:t>
            </a:r>
          </a:p>
        </p:txBody>
      </p:sp>
      <p:pic>
        <p:nvPicPr>
          <p:cNvPr id="5" name="Picture 4" descr="A picture containing photo, covered, person, standing&#10;&#10;Description automatically generated">
            <a:extLst>
              <a:ext uri="{FF2B5EF4-FFF2-40B4-BE49-F238E27FC236}">
                <a16:creationId xmlns:a16="http://schemas.microsoft.com/office/drawing/2014/main" id="{0E4666C1-B081-CE47-944C-C6BDC0DD8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119" y="715349"/>
            <a:ext cx="6115171" cy="54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6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512064"/>
          </a:xfrm>
        </p:spPr>
        <p:txBody>
          <a:bodyPr>
            <a:normAutofit fontScale="90000"/>
          </a:bodyPr>
          <a:lstStyle/>
          <a:p>
            <a:r>
              <a:rPr lang="en-US" dirty="0"/>
              <a:t>Surgery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635" y="1097280"/>
            <a:ext cx="5902061" cy="39319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/>
              <a:t>-lower extremity functions as the patient’s foot, and as such, requires reconstructive design to provide a durable interface for walking and the transfer of body weight</a:t>
            </a:r>
          </a:p>
          <a:p>
            <a:pPr marL="0" indent="0">
              <a:buNone/>
            </a:pPr>
            <a:r>
              <a:rPr lang="en-US" sz="8000" dirty="0"/>
              <a:t>General principles for amputation surgery involve appropriate management of :</a:t>
            </a:r>
          </a:p>
          <a:p>
            <a:pPr marL="0" indent="0">
              <a:buNone/>
            </a:pPr>
            <a:endParaRPr lang="en-US" sz="8000" dirty="0"/>
          </a:p>
          <a:p>
            <a:pPr>
              <a:buFont typeface="Wingdings" pitchFamily="2" charset="2"/>
              <a:buChar char="v"/>
            </a:pPr>
            <a:r>
              <a:rPr lang="en-US" sz="8000" dirty="0"/>
              <a:t>Skin:</a:t>
            </a:r>
            <a:r>
              <a:rPr lang="en-US" dirty="0"/>
              <a:t> </a:t>
            </a:r>
            <a:r>
              <a:rPr lang="en-US" sz="6400" dirty="0"/>
              <a:t> . Flaps should be broad based,  More skin surface for contact for pressure  </a:t>
            </a:r>
          </a:p>
          <a:p>
            <a:pPr>
              <a:buFont typeface="Wingdings" pitchFamily="2" charset="2"/>
              <a:buChar char="v"/>
            </a:pPr>
            <a:r>
              <a:rPr lang="en-US" sz="8000" dirty="0"/>
              <a:t>Bone: Managing the edges of severed bone is essential to pain-free healing, and the sharp cortical bone edges/ irregularities should be carefully contoured and rounded.</a:t>
            </a:r>
          </a:p>
          <a:p>
            <a:pPr>
              <a:buFont typeface="Wingdings" pitchFamily="2" charset="2"/>
              <a:buChar char="v"/>
            </a:pPr>
            <a:r>
              <a:rPr lang="en-US" sz="8000" dirty="0"/>
              <a:t>Muscles : Different types: simple myofascial closure, </a:t>
            </a:r>
            <a:r>
              <a:rPr lang="en-US" sz="8000" dirty="0" err="1"/>
              <a:t>myoplasty</a:t>
            </a:r>
            <a:r>
              <a:rPr lang="en-US" sz="8000" dirty="0"/>
              <a:t> , </a:t>
            </a:r>
            <a:r>
              <a:rPr lang="en-US" sz="8000" dirty="0" err="1"/>
              <a:t>myodesis</a:t>
            </a:r>
            <a:r>
              <a:rPr lang="en-US" sz="8000" dirty="0"/>
              <a:t> and tenodesis.( depends on the patient) </a:t>
            </a:r>
          </a:p>
          <a:p>
            <a:pPr>
              <a:buFont typeface="Wingdings" pitchFamily="2" charset="2"/>
              <a:buChar char="v"/>
            </a:pPr>
            <a:r>
              <a:rPr lang="en-US" sz="8000" dirty="0"/>
              <a:t>Nerves: When a nerve is severed in the amputation process, the surgeon’s goal is to position the nerve ending in a well-cushioned soft tissue site away from the incision and any scar tissue</a:t>
            </a:r>
          </a:p>
          <a:p>
            <a:pPr>
              <a:buFont typeface="Wingdings" pitchFamily="2" charset="2"/>
              <a:buChar char="v"/>
            </a:pPr>
            <a:r>
              <a:rPr lang="en-US" sz="8000" dirty="0"/>
              <a:t>Vessels: Adequate blood supply to tissues /homeostasis </a:t>
            </a:r>
          </a:p>
          <a:p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/>
              <a:t>- </a:t>
            </a:r>
          </a:p>
        </p:txBody>
      </p:sp>
      <p:pic>
        <p:nvPicPr>
          <p:cNvPr id="1026" name="Picture 2" descr="Amputations - Physiopedia">
            <a:extLst>
              <a:ext uri="{FF2B5EF4-FFF2-40B4-BE49-F238E27FC236}">
                <a16:creationId xmlns:a16="http://schemas.microsoft.com/office/drawing/2014/main" id="{90728DD2-284D-4D48-807B-9AFA28E90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5641" y="585216"/>
            <a:ext cx="3446660" cy="494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8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r>
              <a:rPr lang="en-US" dirty="0"/>
              <a:t>Post op management 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8FE06D1-5BC3-4511-B13C-CC9E57B2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E47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085753" cy="3106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Immediate </a:t>
            </a:r>
            <a:r>
              <a:rPr lang="en-US" sz="1600" dirty="0" err="1"/>
              <a:t>Mangament</a:t>
            </a:r>
            <a:r>
              <a:rPr lang="en-US" sz="16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Control edema/pain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Prevent contracture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Limb desensitization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 Phantom limb pain &amp; sensation(massage ,cold </a:t>
            </a:r>
            <a:r>
              <a:rPr lang="en-US" sz="1600" dirty="0" err="1"/>
              <a:t>packs,mirror</a:t>
            </a:r>
            <a:r>
              <a:rPr lang="en-US" sz="1600" dirty="0"/>
              <a:t> therapy)</a:t>
            </a:r>
          </a:p>
          <a:p>
            <a:pPr marL="228600" indent="-2286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C98E40B-A3CC-438D-B558-DF71232A8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rgbClr val="60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17F33D1-7DED-4080-B2A7-31A990D8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6713302-E175-43AA-B068-554ADB516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D11DFD7-4821-40B5-90D4-CB93EADE3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398210D-2A1F-487B-A18F-8E00B6652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Visual Feedback Effective Option for Phantom Limb Pain - Clinical Pain  Advisor">
            <a:extLst>
              <a:ext uri="{FF2B5EF4-FFF2-40B4-BE49-F238E27FC236}">
                <a16:creationId xmlns:a16="http://schemas.microsoft.com/office/drawing/2014/main" id="{00E79DE6-674B-254A-9138-E758E80B5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1280" y="4157447"/>
            <a:ext cx="4429439" cy="26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reparing Your Residual Limb for a Prosthesis">
            <a:extLst>
              <a:ext uri="{FF2B5EF4-FFF2-40B4-BE49-F238E27FC236}">
                <a16:creationId xmlns:a16="http://schemas.microsoft.com/office/drawing/2014/main" id="{D51B3CDA-62E9-654A-B307-4EB723C6D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67" y="387091"/>
            <a:ext cx="3555058" cy="353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7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3430A-DB3A-844F-B305-46A196FB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96240"/>
            <a:ext cx="3944112" cy="1688592"/>
          </a:xfrm>
        </p:spPr>
        <p:txBody>
          <a:bodyPr>
            <a:normAutofit fontScale="90000"/>
          </a:bodyPr>
          <a:lstStyle/>
          <a:p>
            <a:r>
              <a:rPr lang="en-US" dirty="0"/>
              <a:t>Short/ Long term complications </a:t>
            </a:r>
          </a:p>
        </p:txBody>
      </p:sp>
      <p:pic>
        <p:nvPicPr>
          <p:cNvPr id="4" name="Picture 10" descr="Amputation stump dermatoses | DermNet NZ">
            <a:extLst>
              <a:ext uri="{FF2B5EF4-FFF2-40B4-BE49-F238E27FC236}">
                <a16:creationId xmlns:a16="http://schemas.microsoft.com/office/drawing/2014/main" id="{5BE0CBBC-0619-CE41-860E-2DB69F773A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2906" y="176582"/>
            <a:ext cx="4269894" cy="321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929099-D9F6-9840-886C-B6EAA390BB2C}"/>
              </a:ext>
            </a:extLst>
          </p:cNvPr>
          <p:cNvSpPr/>
          <p:nvPr/>
        </p:nvSpPr>
        <p:spPr>
          <a:xfrm>
            <a:off x="487679" y="191084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Short term complications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Wounds infection/Failure wound to close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Revisions of limb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Long term: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Depression/ Anxiety : depression can occur in 20.6 to 63% of patients and anxiety in 25% to 57%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Chronic Skin breakdown</a:t>
            </a:r>
          </a:p>
        </p:txBody>
      </p:sp>
      <p:pic>
        <p:nvPicPr>
          <p:cNvPr id="6146" name="Picture 2" descr="Amputation stump dermatoses | DermNet NZ">
            <a:extLst>
              <a:ext uri="{FF2B5EF4-FFF2-40B4-BE49-F238E27FC236}">
                <a16:creationId xmlns:a16="http://schemas.microsoft.com/office/drawing/2014/main" id="{E55C91F4-8EA8-3943-9F44-AD4B92A3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94" y="3768439"/>
            <a:ext cx="3787072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ound healing complications associated with lower limb amputation">
            <a:extLst>
              <a:ext uri="{FF2B5EF4-FFF2-40B4-BE49-F238E27FC236}">
                <a16:creationId xmlns:a16="http://schemas.microsoft.com/office/drawing/2014/main" id="{F5C6556E-B5FA-C442-BBA9-9DDAF5281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86" y="3962400"/>
            <a:ext cx="3562399" cy="266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59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CD947-A4C9-B840-A6E8-768CDE6C1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prosthetics </a:t>
            </a:r>
          </a:p>
        </p:txBody>
      </p:sp>
      <p:pic>
        <p:nvPicPr>
          <p:cNvPr id="5" name="Content Placeholder 7" descr="A picture containing indoor, cup, coffee, table&#10;&#10;Description automatically generated">
            <a:extLst>
              <a:ext uri="{FF2B5EF4-FFF2-40B4-BE49-F238E27FC236}">
                <a16:creationId xmlns:a16="http://schemas.microsoft.com/office/drawing/2014/main" id="{061CAD1E-4553-8442-BAF2-B82F4165B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87424" y="717848"/>
            <a:ext cx="2539752" cy="542230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427D4-195C-D04F-ACC9-9B76A82C8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7848" y="2429849"/>
            <a:ext cx="3334512" cy="3719491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1. Socket; matches the size and shape of residual limb</a:t>
            </a:r>
          </a:p>
          <a:p>
            <a:endParaRPr lang="en-US" sz="6400" dirty="0"/>
          </a:p>
          <a:p>
            <a:r>
              <a:rPr lang="en-US" sz="6400" dirty="0"/>
              <a:t>2. Different types of suspension s: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400" dirty="0"/>
              <a:t>Suction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400" dirty="0"/>
              <a:t>Sleeve suction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400" dirty="0"/>
              <a:t>Vacuum suspension/suction or distal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400" dirty="0"/>
              <a:t>Locking through pin or lanyard.</a:t>
            </a:r>
          </a:p>
        </p:txBody>
      </p:sp>
      <p:pic>
        <p:nvPicPr>
          <p:cNvPr id="2050" name="Picture 2" descr="FlexiKids™ | Prosthetic Leg Sleeves for Kids | ESP">
            <a:extLst>
              <a:ext uri="{FF2B5EF4-FFF2-40B4-BE49-F238E27FC236}">
                <a16:creationId xmlns:a16="http://schemas.microsoft.com/office/drawing/2014/main" id="{36AAE389-4ADF-9D42-A6F2-585DC032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19" y="112816"/>
            <a:ext cx="2806698" cy="361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Prosthetic Sockets Are Made - Creative Technology Orthotic &amp;amp; Prosthetic">
            <a:extLst>
              <a:ext uri="{FF2B5EF4-FFF2-40B4-BE49-F238E27FC236}">
                <a16:creationId xmlns:a16="http://schemas.microsoft.com/office/drawing/2014/main" id="{CA17C137-2696-3A4D-BD38-5CC42594B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31" y="3725802"/>
            <a:ext cx="4543742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92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3659</TotalTime>
  <Words>752</Words>
  <Application>Microsoft Macintosh PowerPoint</Application>
  <PresentationFormat>Widescreen</PresentationFormat>
  <Paragraphs>121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Amputation </vt:lpstr>
      <vt:lpstr>PowerPoint Presentation</vt:lpstr>
      <vt:lpstr>Statistics </vt:lpstr>
      <vt:lpstr>INdications</vt:lpstr>
      <vt:lpstr>Pathophysiology </vt:lpstr>
      <vt:lpstr>Surgery </vt:lpstr>
      <vt:lpstr>Post op management </vt:lpstr>
      <vt:lpstr>Short/ Long term complications </vt:lpstr>
      <vt:lpstr>Types of prosthetics </vt:lpstr>
      <vt:lpstr>PowerPoint Presentation</vt:lpstr>
      <vt:lpstr>PowerPoint Presentation</vt:lpstr>
      <vt:lpstr>Osteointegration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Here's your outline to get started</dc:title>
  <dc:creator>Johnson, Alexis Claire - (acjohnson29)</dc:creator>
  <cp:lastModifiedBy>Johnson, Alexis Claire - (acjohnson29)</cp:lastModifiedBy>
  <cp:revision>84</cp:revision>
  <dcterms:created xsi:type="dcterms:W3CDTF">2021-06-12T22:51:25Z</dcterms:created>
  <dcterms:modified xsi:type="dcterms:W3CDTF">2021-06-15T11:57:43Z</dcterms:modified>
</cp:coreProperties>
</file>