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57" r:id="rId10"/>
    <p:sldId id="262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3" r:id="rId20"/>
    <p:sldId id="275" r:id="rId21"/>
    <p:sldId id="279" r:id="rId22"/>
    <p:sldId id="280" r:id="rId23"/>
    <p:sldId id="277" r:id="rId24"/>
    <p:sldId id="276" r:id="rId25"/>
    <p:sldId id="278" r:id="rId26"/>
    <p:sldId id="281" r:id="rId27"/>
    <p:sldId id="284" r:id="rId28"/>
    <p:sldId id="285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6"/>
    <p:restoredTop sz="94648"/>
  </p:normalViewPr>
  <p:slideViewPr>
    <p:cSldViewPr snapToGrid="0" snapToObjects="1">
      <p:cViewPr varScale="1">
        <p:scale>
          <a:sx n="98" d="100"/>
          <a:sy n="98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97E0-F531-CF41-BE4F-F01BB363B423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FA5C-4663-344A-9D28-C6C77A574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Laparoscopic appendectomy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EFA5C-4663-344A-9D28-C6C77A5748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appendectomy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EFA5C-4663-344A-9D28-C6C77A5748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0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0BD5-E1C9-A144-8337-9643D1D35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FF7CE-56EB-C947-AD33-F622566B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64C67-7C8B-7E42-916D-94D56921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85751-CDF6-C045-A44C-742C1B6A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8E3B2-6DBC-6344-AE6F-09F687AE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FA0A-7D0B-6D4E-834C-786B4EFE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CC31B-7AE0-C64C-9662-C4D52FB6D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8750-CB54-5C47-A3AF-416CD782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F2A66-6F46-8146-B459-465C8768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EA308-0542-244E-BEAC-48DBFEAD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0ED4C-6D66-CA46-B93C-7EECC988E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0604B-CD05-D94F-BCB6-A7DC2FA4A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61F15-8D45-1F40-A98D-D1C545B1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232DF-FD61-5A44-A71D-3C1F00AA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F11FB-5466-7C4D-8EE6-E71B5F8F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FBCF-C279-6141-82CF-91D2A4CA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9638-23E8-0F44-8721-F14B7E14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7932D-FA6F-FD4F-9939-F88B554F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20850-166E-7A49-8EC3-22FAECEF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F25C2-1A45-B743-AAC8-636A69D6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BAC1-1EB0-1B48-80A2-E99CC90F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A5FEF-8F91-3A41-AF5D-7C26E661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B49D8-EB38-1042-9AEF-D3EF3CAA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AFB9-C8B1-AC4A-9C5C-E040532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CBE1-A86D-DE42-A400-591CEBA9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5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024F-C279-224A-808E-004305ED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D401A-24F9-A942-A0A6-C2116038E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6465-B008-BF43-A576-0152AE97D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86E19-B570-0149-91D3-2AD374E2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7B214-2A84-2948-A50E-1902A27C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A23C2-385A-814E-B1D2-17717034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75397-80A6-954A-8BA9-89BFC944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E8532-9582-0547-A088-7E8947CDD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46D0B-9165-5C4C-A550-BA6E2629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0D5C6-D856-D643-B1DA-73DC08065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11260-0A7A-5D43-9A36-7E49E2446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5FBC4-2505-A84C-926E-B477E7D5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553B2-A005-8A4C-8998-834351D1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0C5B6-756D-DE47-AE5D-701E1C05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AFC1-DBF7-444A-8F6F-CB744F27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86981-CCF7-FD4A-96CF-AF2AA1A0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345B1-A096-E64D-B10E-B98A65D9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CB9AD-4561-384A-91C8-6B63C271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948F6-D3E9-134F-B621-FA9981EA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DE490-0CCE-D942-B5F8-01CDE646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152CF-313C-F64E-9FB4-57492394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3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4B89-628E-F64F-8DFA-9FA56668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9B2F1-6B0C-1F4B-B4CC-C7A821D43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A62E4-D918-1A4F-9638-30D01B096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DABCD-696D-9F4A-927A-A3403E91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6D373-58FD-254C-B6BA-F5DDFC31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6A542-79AB-D248-A607-DD76F1A5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6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021A-A49A-B740-AE9B-ED2D31A1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393E4-830A-FF40-8DED-FE0C6B60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D6461-03BE-1D4D-B2B7-E141BAD5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73F1E-C911-DE4A-8B4B-BBBE2C84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24694-AB4F-344E-9669-75AB18B0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3EBF5-B55F-A449-B828-B6BCDE29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0D89B-16F6-E140-B6BD-0E34CE50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C24C2-61E7-5B47-94B3-30ED1D9F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0888F-6F04-AB42-96F2-8BBBB4DF1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D3AD-8ACA-8C45-9F4F-1C95D9270E3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57917-744B-6247-90B8-2009D34EF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589D1-8C30-704D-A7B7-D7ECC8E87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EC61-232D-BD4E-B6C9-FF5BB19C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6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2D84-A74D-DA42-A3DF-1A25AAB7C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6543"/>
            <a:ext cx="9144000" cy="1496106"/>
          </a:xfrm>
        </p:spPr>
        <p:txBody>
          <a:bodyPr/>
          <a:lstStyle/>
          <a:p>
            <a:r>
              <a:rPr lang="en-US" dirty="0"/>
              <a:t>Acute Appendicitis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8526D-711B-E847-9FB3-DD78923E80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Tyler Klee</a:t>
            </a:r>
          </a:p>
          <a:p>
            <a:r>
              <a:rPr lang="en-US" dirty="0"/>
              <a:t>University of Arizona College of Medicine</a:t>
            </a:r>
          </a:p>
        </p:txBody>
      </p:sp>
    </p:spTree>
    <p:extLst>
      <p:ext uri="{BB962C8B-B14F-4D97-AF65-F5344CB8AC3E}">
        <p14:creationId xmlns:p14="http://schemas.microsoft.com/office/powerpoint/2010/main" val="189457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83518-854E-A949-B9E3-A69803D9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Abdomen/Pelvis with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287CE-38D6-BD4C-986B-E289326A2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Findings:</a:t>
            </a:r>
          </a:p>
          <a:p>
            <a:r>
              <a:rPr lang="en-US" dirty="0"/>
              <a:t>The appendix is significantly enlarged measuring up to 1.4 cm in diameter, with mucosal hyperenhancement.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Appendicoliths are present within the appendiceal lumen.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is significant </a:t>
            </a:r>
            <a:r>
              <a:rPr lang="en-US" dirty="0" err="1"/>
              <a:t>periappendiceal</a:t>
            </a:r>
            <a:r>
              <a:rPr lang="en-US" dirty="0"/>
              <a:t> inflammatory stranding within the right lower quadrant.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is a small volume of free fluid layering within the right lower quadrant and pelvis.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small focus of pneumoperitoneum is also present.</a:t>
            </a:r>
          </a:p>
        </p:txBody>
      </p:sp>
    </p:spTree>
    <p:extLst>
      <p:ext uri="{BB962C8B-B14F-4D97-AF65-F5344CB8AC3E}">
        <p14:creationId xmlns:p14="http://schemas.microsoft.com/office/powerpoint/2010/main" val="40885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2FB2-F67D-D243-8EA4-4A3CC025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Abdomen/Pelvis with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6B40A-92A7-6446-8A35-A2BBFB2FD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Impression:</a:t>
            </a:r>
          </a:p>
          <a:p>
            <a:r>
              <a:rPr lang="en-US" dirty="0"/>
              <a:t>Acute perforated appendicitis.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is a small volume of free fluid layering in the right lower quadrant/pelvis, showing early signs of organization/abscess formation.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were a few punctate foci of free air in the right pelvis.</a:t>
            </a:r>
          </a:p>
        </p:txBody>
      </p:sp>
    </p:spTree>
    <p:extLst>
      <p:ext uri="{BB962C8B-B14F-4D97-AF65-F5344CB8AC3E}">
        <p14:creationId xmlns:p14="http://schemas.microsoft.com/office/powerpoint/2010/main" val="262572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EA2F-24CF-EA4C-9E96-033B7556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32D9F0E-113C-D44A-84CB-1F38E6AFC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953000" cy="3327400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4312909-D109-3846-A8ED-9497BDFD8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055" y="1499755"/>
            <a:ext cx="33528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E5AD-AA51-4C45-AA8B-E4CCD0D0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85A4FA2-ED77-BC48-A694-72C176400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447" y="1253331"/>
            <a:ext cx="474910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D6F329-DC14-B442-B02F-72C5AE4AC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47" y="5604669"/>
            <a:ext cx="4749105" cy="482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19B13-E043-B944-BD10-967103E33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952" y="6353175"/>
            <a:ext cx="48006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8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298F-87D9-7144-8E82-28BEB9FD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3B69E312-D2AA-1B41-8710-6B5440FA4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018" y="2141537"/>
            <a:ext cx="3363963" cy="4351338"/>
          </a:xfr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45B17D3-E592-644B-8E59-7FA5023C8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018" y="1591107"/>
            <a:ext cx="3363963" cy="3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F5E4-10CE-4A44-8FBC-0BF8BE9D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Consulted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FAD5-DACE-C94E-8D9F-12352773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exam:</a:t>
            </a:r>
          </a:p>
          <a:p>
            <a:pPr lvl="1"/>
            <a:r>
              <a:rPr lang="en-US" dirty="0"/>
              <a:t>Diffuse TTP greatest in RLQ with rebound tenderness</a:t>
            </a:r>
          </a:p>
          <a:p>
            <a:pPr lvl="1"/>
            <a:r>
              <a:rPr lang="en-US" dirty="0"/>
              <a:t>+ </a:t>
            </a:r>
            <a:r>
              <a:rPr lang="en-US" dirty="0" err="1"/>
              <a:t>Rovsing’s</a:t>
            </a:r>
            <a:r>
              <a:rPr lang="en-US" dirty="0"/>
              <a:t> sign</a:t>
            </a:r>
          </a:p>
          <a:p>
            <a:pPr lvl="1"/>
            <a:r>
              <a:rPr lang="en-US" dirty="0"/>
              <a:t>+ Psoas sign</a:t>
            </a:r>
          </a:p>
          <a:p>
            <a:pPr lvl="1"/>
            <a:r>
              <a:rPr lang="en-US" dirty="0"/>
              <a:t>- Obturator sign</a:t>
            </a:r>
          </a:p>
        </p:txBody>
      </p:sp>
    </p:spTree>
    <p:extLst>
      <p:ext uri="{BB962C8B-B14F-4D97-AF65-F5344CB8AC3E}">
        <p14:creationId xmlns:p14="http://schemas.microsoft.com/office/powerpoint/2010/main" val="1192328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3D89-D8E8-EE48-9EDA-B9176F14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26DB6-C4D9-964F-9025-4502E17EA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Rovsing’s</a:t>
            </a:r>
            <a:r>
              <a:rPr lang="en-US" dirty="0"/>
              <a:t> sign: pain in the right lower quadrant after release of gentle pressure on left lower quadrant (normal position)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Obturator sign: pain with internal rotation of the hip (pelvic appendix)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Psoas sign: pain with flexion of the hip (retrocecal appendix)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FCDD8A-8D23-6E4E-AE22-ED8808F2E5E5}"/>
              </a:ext>
            </a:extLst>
          </p:cNvPr>
          <p:cNvSpPr/>
          <p:nvPr/>
        </p:nvSpPr>
        <p:spPr>
          <a:xfrm>
            <a:off x="1175657" y="5988734"/>
            <a:ext cx="10178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effectLst/>
                <a:latin typeface="Source Sans Pro" panose="020B0503030403020204" pitchFamily="34" charset="0"/>
              </a:rPr>
              <a:t>Dahdaleh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 FS, Heidt D, </a:t>
            </a:r>
            <a:r>
              <a:rPr lang="en-US" sz="1200" dirty="0" err="1">
                <a:effectLst/>
                <a:latin typeface="Source Sans Pro" panose="020B0503030403020204" pitchFamily="34" charset="0"/>
              </a:rPr>
              <a:t>Turaga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 KK. </a:t>
            </a:r>
            <a:r>
              <a:rPr lang="en-US" sz="1200" dirty="0"/>
              <a:t>The Appendix. 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In: </a:t>
            </a:r>
            <a:r>
              <a:rPr lang="en-US" sz="1200" dirty="0" err="1">
                <a:effectLst/>
                <a:latin typeface="Source Sans Pro" panose="020B0503030403020204" pitchFamily="34" charset="0"/>
              </a:rPr>
              <a:t>Brunicardi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 F, Andersen DK, </a:t>
            </a:r>
            <a:r>
              <a:rPr lang="en-US" sz="1200" dirty="0" err="1">
                <a:effectLst/>
                <a:latin typeface="Source Sans Pro" panose="020B0503030403020204" pitchFamily="34" charset="0"/>
              </a:rPr>
              <a:t>Billiar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 TR, Dunn DL, Kao LS, Hunter JG, Matthews JB, Pollock RE. eds. </a:t>
            </a:r>
            <a:r>
              <a:rPr lang="en-US" sz="1200" i="1" dirty="0">
                <a:effectLst/>
                <a:latin typeface="Source Sans Pro" panose="020B0503030403020204" pitchFamily="34" charset="0"/>
              </a:rPr>
              <a:t>Schwartz's Principles of Surgery, 11e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. McGraw Hill; 2019. Accessed November 29, 2021. https://accessmedicine-mhmedical-com.ezproxy1.library.arizona.edu/</a:t>
            </a:r>
            <a:r>
              <a:rPr lang="en-US" sz="1200" dirty="0" err="1">
                <a:effectLst/>
                <a:latin typeface="Source Sans Pro" panose="020B0503030403020204" pitchFamily="34" charset="0"/>
              </a:rPr>
              <a:t>content.aspx?bookid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=2576&amp;sectionid=216215350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099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88E9-1854-0C4F-B581-7B2D4D3A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Operative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541FA-C2D9-6749-86FA-EBE4231A4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Diaphanous tissue attached to abdominal wall</a:t>
            </a:r>
          </a:p>
          <a:p>
            <a:r>
              <a:rPr lang="en-US" dirty="0"/>
              <a:t>Appendix deep in pelvis near uterus</a:t>
            </a:r>
          </a:p>
          <a:p>
            <a:r>
              <a:rPr lang="en-US" dirty="0"/>
              <a:t>Gangrene of appendix to 1cm from base</a:t>
            </a:r>
          </a:p>
          <a:p>
            <a:r>
              <a:rPr lang="en-US" dirty="0"/>
              <a:t>Fecalith outside of appendix but in close proximity</a:t>
            </a:r>
          </a:p>
          <a:p>
            <a:r>
              <a:rPr lang="en-US" dirty="0"/>
              <a:t>2 areas of perforation</a:t>
            </a:r>
          </a:p>
        </p:txBody>
      </p:sp>
    </p:spTree>
    <p:extLst>
      <p:ext uri="{BB962C8B-B14F-4D97-AF65-F5344CB8AC3E}">
        <p14:creationId xmlns:p14="http://schemas.microsoft.com/office/powerpoint/2010/main" val="206196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A639-8CEF-2F4E-8EF4-A63A796D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8ACE0-947C-9B45-838E-351984579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doing well, pain controlled</a:t>
            </a:r>
          </a:p>
          <a:p>
            <a:endParaRPr lang="en-US" dirty="0"/>
          </a:p>
          <a:p>
            <a:r>
              <a:rPr lang="en-US" dirty="0"/>
              <a:t>Afebrile, vitals stable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Tolerating sips of water, no flatus/BM </a:t>
            </a:r>
          </a:p>
          <a:p>
            <a:endParaRPr lang="en-US" dirty="0"/>
          </a:p>
          <a:p>
            <a:r>
              <a:rPr lang="en-US" dirty="0"/>
              <a:t>Abdomen soft, diffuse TTP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90E0-054A-064A-B5C7-6CC11791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AB83-3F78-EE4D-B614-EEB8F5646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Continue IV ceftriaxone and metronidazole</a:t>
            </a:r>
          </a:p>
          <a:p>
            <a:endParaRPr lang="en-US" dirty="0"/>
          </a:p>
          <a:p>
            <a:r>
              <a:rPr lang="en-US" dirty="0" err="1"/>
              <a:t>Prevena</a:t>
            </a:r>
            <a:r>
              <a:rPr lang="en-US" dirty="0"/>
              <a:t> wound vac to come down 48hr from placement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Removal of 1 inch packing strip when </a:t>
            </a:r>
            <a:r>
              <a:rPr lang="en-US" dirty="0" err="1"/>
              <a:t>Prevena</a:t>
            </a:r>
            <a:r>
              <a:rPr lang="en-US" dirty="0"/>
              <a:t> wound vac is removed</a:t>
            </a:r>
          </a:p>
          <a:p>
            <a:endParaRPr lang="en-US" dirty="0"/>
          </a:p>
          <a:p>
            <a:r>
              <a:rPr lang="en-US" dirty="0"/>
              <a:t>Pain control</a:t>
            </a:r>
          </a:p>
          <a:p>
            <a:endParaRPr lang="en-US" dirty="0"/>
          </a:p>
          <a:p>
            <a:r>
              <a:rPr lang="en-US" dirty="0"/>
              <a:t>Clear liquid diet</a:t>
            </a:r>
          </a:p>
        </p:txBody>
      </p:sp>
    </p:spTree>
    <p:extLst>
      <p:ext uri="{BB962C8B-B14F-4D97-AF65-F5344CB8AC3E}">
        <p14:creationId xmlns:p14="http://schemas.microsoft.com/office/powerpoint/2010/main" val="224988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B5C8-DA39-DE44-BAC9-D62031BE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467ED-9455-6040-9192-2B0A95CCA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 year old otherwise healthy female with 2 days of abdominal pain</a:t>
            </a:r>
          </a:p>
          <a:p>
            <a:endParaRPr lang="en-US" dirty="0"/>
          </a:p>
          <a:p>
            <a:r>
              <a:rPr lang="en-US" dirty="0"/>
              <a:t>Surgical history of tonsillectomy at age 9</a:t>
            </a:r>
          </a:p>
          <a:p>
            <a:endParaRPr lang="en-US" dirty="0"/>
          </a:p>
          <a:p>
            <a:r>
              <a:rPr lang="en-US" dirty="0"/>
              <a:t>No other PMHx, no medications, NKDA, unremarkable </a:t>
            </a:r>
            <a:r>
              <a:rPr lang="en-US" dirty="0" err="1"/>
              <a:t>FHx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tobacco use, occasional alcohol, no recreational drug use</a:t>
            </a:r>
          </a:p>
        </p:txBody>
      </p:sp>
    </p:spTree>
    <p:extLst>
      <p:ext uri="{BB962C8B-B14F-4D97-AF65-F5344CB8AC3E}">
        <p14:creationId xmlns:p14="http://schemas.microsoft.com/office/powerpoint/2010/main" val="134327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D841-7D13-D743-B0AD-75647B8D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 -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5F648-F7F9-5541-AE49-68E07B484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Acute appendicitis</a:t>
            </a:r>
          </a:p>
          <a:p>
            <a:r>
              <a:rPr lang="en-US" dirty="0"/>
              <a:t>Most common emergency general surgical disease affecting the abdomen</a:t>
            </a:r>
          </a:p>
          <a:p>
            <a:r>
              <a:rPr lang="en-US" dirty="0"/>
              <a:t>Approximately 9% of men and 7% of women will experience an episode during their lifetime</a:t>
            </a:r>
          </a:p>
          <a:p>
            <a:r>
              <a:rPr lang="en-US" dirty="0"/>
              <a:t>Most commonly 10 to 19 years old</a:t>
            </a:r>
          </a:p>
          <a:p>
            <a:r>
              <a:rPr lang="en-US" dirty="0"/>
              <a:t>Approximately 20% of all patients will present with evidence of perforation</a:t>
            </a:r>
          </a:p>
          <a:p>
            <a:r>
              <a:rPr lang="en-US" dirty="0"/>
              <a:t>Appendiceal fecaliths (appendicoliths) are found in ~50% of patients with gangrenous appendicitis who perforate but are rarely identified in those who have uncomplicated appendicitis.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69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9F6D-FD85-B64E-809D-6A576BC1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 - Presentation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01A0ED-FFDD-7341-9330-B126F4D26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559" y="1690688"/>
            <a:ext cx="5044881" cy="45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8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AF4C-5298-DE48-8794-2F5FC296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 - Presentation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F42DB2-5A37-A54B-AD69-1C850F1D4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350" y="2152650"/>
            <a:ext cx="9893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0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6F4E-7235-964E-9442-074C810C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 - Presentation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23DF45-D60B-CA4A-8AC6-FCB1B8CC8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9883" y="1825625"/>
            <a:ext cx="48322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9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A2BF-BAE9-7E42-B911-3A23A788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 - Differential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D265EB-6E3C-0E45-A8EE-66DE9E798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650" y="1690688"/>
            <a:ext cx="8140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6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B5A4-0023-4141-AA86-E331FB15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Uncomplicated vs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CE66-6BF4-D342-8F27-615601F7A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of antibiotics to treat uncomplicated appendicitis is currently being studied, as many as 70% of patients who present with uncomplicated appendicitis based on computed tomography (CT) and who are treated with antibiotics alone will be free of recurrent disease for at least a year. </a:t>
            </a:r>
          </a:p>
          <a:p>
            <a:endParaRPr lang="en-US" dirty="0"/>
          </a:p>
          <a:p>
            <a:r>
              <a:rPr lang="en-US" dirty="0"/>
              <a:t>When perforation occurs, the resultant leak may be contained by the </a:t>
            </a:r>
            <a:r>
              <a:rPr lang="en-US" dirty="0" err="1"/>
              <a:t>omentum</a:t>
            </a:r>
            <a:r>
              <a:rPr lang="en-US" dirty="0"/>
              <a:t> or other surrounding tissues to form an abscess. Free perforation normally causes severe peritonitis.</a:t>
            </a:r>
          </a:p>
        </p:txBody>
      </p:sp>
    </p:spTree>
    <p:extLst>
      <p:ext uri="{BB962C8B-B14F-4D97-AF65-F5344CB8AC3E}">
        <p14:creationId xmlns:p14="http://schemas.microsoft.com/office/powerpoint/2010/main" val="322264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EB22-FE21-6243-9A4E-9F7F566D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10F1-F110-DB4F-8F49-460822E67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Patients who have strongly suggestive medical histories and physical examinations with supportive laboratory findings are candidates for appendectomy (open or laparoscopic)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phlegmon or abscess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broad-spectrum </a:t>
            </a:r>
            <a:r>
              <a:rPr lang="en-US" dirty="0" err="1"/>
              <a:t>ABx</a:t>
            </a:r>
            <a:r>
              <a:rPr lang="en-US" dirty="0"/>
              <a:t>, drainage if abscess &gt;3 cm in diameter, and IV fluids + bowel rest if responding. The appendix can then be more safely removed 6–12 weeks later when inflammation has diminished.</a:t>
            </a:r>
          </a:p>
        </p:txBody>
      </p:sp>
    </p:spTree>
    <p:extLst>
      <p:ext uri="{BB962C8B-B14F-4D97-AF65-F5344CB8AC3E}">
        <p14:creationId xmlns:p14="http://schemas.microsoft.com/office/powerpoint/2010/main" val="3059020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88AF-F04E-3A4E-A33C-D5864BF1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B55F2-0E7A-7847-BCC1-27E3BE7DE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0DD20-E1E2-A24C-BC0C-B958CE6B3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" y="0"/>
            <a:ext cx="497737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B1183-CC99-524C-9A0C-0734D159B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716" y="0"/>
            <a:ext cx="4720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6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2E5B-ECF1-1A40-AEEB-4BE18565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972D9-F823-A441-9AC0-0BA59AB97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8D10E-9B77-4E44-8ABE-2BC7A8086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515318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614AE-EF14-FF47-8338-8FDD0AA59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137" y="0"/>
            <a:ext cx="4824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87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37D8-9238-8B4F-BA67-5E3F1EAF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8A3-35F9-4343-8B61-E278B22AE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patients can be discharged within 24–40 h of operation. </a:t>
            </a:r>
          </a:p>
          <a:p>
            <a:endParaRPr lang="en-US" dirty="0"/>
          </a:p>
          <a:p>
            <a:r>
              <a:rPr lang="en-US" dirty="0"/>
              <a:t>The mortality rate for uncomplicated, nonperforated appendicitis is 0.1–0.5%, which approximates the overall risk of general anesthesia. </a:t>
            </a:r>
          </a:p>
          <a:p>
            <a:endParaRPr lang="en-US" dirty="0"/>
          </a:p>
          <a:p>
            <a:r>
              <a:rPr lang="en-US" dirty="0"/>
              <a:t>The mortality rate for perforated appendicitis or other complicated disease is much higher, ranging from 3% overall to a high as 15% in the elderly.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88C1-8153-B549-A287-04655C21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BAB80-CF41-8C4B-902B-62F8BED0B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Abdominal pain started as dull and central, accompanied by nausea </a:t>
            </a:r>
          </a:p>
          <a:p>
            <a:endParaRPr lang="en-US" dirty="0"/>
          </a:p>
          <a:p>
            <a:r>
              <a:rPr lang="en-US" dirty="0"/>
              <a:t>No associated fever/chills or change in bowel habits, no vomiting</a:t>
            </a:r>
          </a:p>
          <a:p>
            <a:endParaRPr lang="en-US" dirty="0"/>
          </a:p>
          <a:p>
            <a:r>
              <a:rPr lang="en-US" dirty="0"/>
              <a:t>Initially continued to tolerate PO, but over the course of the day lost appetite and laid in bed with minimal intake</a:t>
            </a:r>
          </a:p>
        </p:txBody>
      </p:sp>
    </p:spTree>
    <p:extLst>
      <p:ext uri="{BB962C8B-B14F-4D97-AF65-F5344CB8AC3E}">
        <p14:creationId xmlns:p14="http://schemas.microsoft.com/office/powerpoint/2010/main" val="4029947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D491-D2A6-A54C-B1B5-6E5DD11A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B536-EE8F-4F41-BDD2-7FEB1173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effectLst/>
                <a:latin typeface="Source Sans Pro" panose="020B0503030403020204" pitchFamily="34" charset="0"/>
              </a:rPr>
              <a:t>Dahdaleh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 FS, Heidt D, </a:t>
            </a:r>
            <a:r>
              <a:rPr lang="en-US" sz="1200" dirty="0" err="1">
                <a:effectLst/>
                <a:latin typeface="Source Sans Pro" panose="020B0503030403020204" pitchFamily="34" charset="0"/>
              </a:rPr>
              <a:t>Turaga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 KK. </a:t>
            </a:r>
            <a:r>
              <a:rPr lang="en-US" sz="1200" dirty="0"/>
              <a:t>The Appendix. 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In: </a:t>
            </a:r>
            <a:r>
              <a:rPr lang="en-US" sz="1200" dirty="0" err="1">
                <a:effectLst/>
                <a:latin typeface="Source Sans Pro" panose="020B0503030403020204" pitchFamily="34" charset="0"/>
              </a:rPr>
              <a:t>Brunicardi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 F, Andersen DK, </a:t>
            </a:r>
            <a:r>
              <a:rPr lang="en-US" sz="1200" dirty="0" err="1">
                <a:effectLst/>
                <a:latin typeface="Source Sans Pro" panose="020B0503030403020204" pitchFamily="34" charset="0"/>
              </a:rPr>
              <a:t>Billiar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 TR, Dunn DL, Kao LS, Hunter JG, Matthews JB, Pollock RE. eds. </a:t>
            </a:r>
            <a:r>
              <a:rPr lang="en-US" sz="1200" i="1" dirty="0">
                <a:effectLst/>
                <a:latin typeface="Source Sans Pro" panose="020B0503030403020204" pitchFamily="34" charset="0"/>
              </a:rPr>
              <a:t>Schwartz's Principles of Surgery, 11e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. McGraw Hill; 2019. Accessed November 29, 2021. https://accessmedicine-mhmedical-com.ezproxy1.library.arizona.edu/</a:t>
            </a:r>
            <a:r>
              <a:rPr lang="en-US" sz="1200" dirty="0" err="1">
                <a:effectLst/>
                <a:latin typeface="Source Sans Pro" panose="020B0503030403020204" pitchFamily="34" charset="0"/>
              </a:rPr>
              <a:t>content.aspx?bookid</a:t>
            </a:r>
            <a:r>
              <a:rPr lang="en-US" sz="1200" dirty="0">
                <a:effectLst/>
                <a:latin typeface="Source Sans Pro" panose="020B0503030403020204" pitchFamily="34" charset="0"/>
              </a:rPr>
              <a:t>=2576&amp;sectionid=216215350</a:t>
            </a:r>
            <a:endParaRPr lang="en-US" sz="1200" dirty="0"/>
          </a:p>
          <a:p>
            <a:r>
              <a:rPr lang="en-US" sz="1200" dirty="0"/>
              <a:t>Jacobs DO. Acute Appendicitis and Peritonitis. In: Jameson J, Fauci AS, Kasper DL, Hauser SL, Longo DL, </a:t>
            </a:r>
            <a:r>
              <a:rPr lang="en-US" sz="1200" dirty="0" err="1"/>
              <a:t>Loscalzo</a:t>
            </a:r>
            <a:r>
              <a:rPr lang="en-US" sz="1200" dirty="0"/>
              <a:t> J. eds. </a:t>
            </a:r>
            <a:r>
              <a:rPr lang="en-US" sz="1200" i="1" dirty="0"/>
              <a:t>Harrison's Principles of Internal Medicine, 20e</a:t>
            </a:r>
            <a:r>
              <a:rPr lang="en-US" sz="1200" dirty="0"/>
              <a:t>. McGraw Hill; 2018. Accessed November 30, 2021. https://accessmedicine-mhmedical-com.ezproxy1.library.arizona.edu/</a:t>
            </a:r>
            <a:r>
              <a:rPr lang="en-US" sz="1200" dirty="0" err="1"/>
              <a:t>content.aspx?bookid</a:t>
            </a:r>
            <a:r>
              <a:rPr lang="en-US" sz="1200" dirty="0"/>
              <a:t>=2129&amp;sectionid=192282881</a:t>
            </a:r>
          </a:p>
          <a:p>
            <a:r>
              <a:rPr lang="en-US" sz="1200" dirty="0"/>
              <a:t>Appendectomy. In: Ellison E, Zollinger, Jr. RM, </a:t>
            </a:r>
            <a:r>
              <a:rPr lang="en-US" sz="1200" dirty="0" err="1"/>
              <a:t>Pawlik</a:t>
            </a:r>
            <a:r>
              <a:rPr lang="en-US" sz="1200" dirty="0"/>
              <a:t> TM, Vaccaro PS, </a:t>
            </a:r>
            <a:r>
              <a:rPr lang="en-US" sz="1200" dirty="0" err="1"/>
              <a:t>Bitans</a:t>
            </a:r>
            <a:r>
              <a:rPr lang="en-US" sz="1200" dirty="0"/>
              <a:t> M, Baker AS. eds. Zollinger’s Atlas of Surgical Operations, 11e. McGraw Hill; 2022. Accessed November 30, 2021. https://accesssurgery-mhmedical-com.ezproxy3.library.arizona.edu/</a:t>
            </a:r>
            <a:r>
              <a:rPr lang="en-US" sz="1200" dirty="0" err="1"/>
              <a:t>content.aspx?bookid</a:t>
            </a:r>
            <a:r>
              <a:rPr lang="en-US" sz="1200"/>
              <a:t>=3101&amp;sectionid=260093695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240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834B-9ACE-3F44-BC43-BF962D26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AB61-DA9C-9243-B698-7C219754A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Abdominal pain persisted throughout the night, gradually began to radiate to RLQ</a:t>
            </a:r>
          </a:p>
          <a:p>
            <a:endParaRPr lang="en-US" dirty="0"/>
          </a:p>
          <a:p>
            <a:r>
              <a:rPr lang="en-US" dirty="0"/>
              <a:t>Loss of appetite and nausea persisted, patient did not attempt to take in PO</a:t>
            </a:r>
          </a:p>
          <a:p>
            <a:endParaRPr lang="en-US" dirty="0"/>
          </a:p>
          <a:p>
            <a:r>
              <a:rPr lang="en-US" dirty="0"/>
              <a:t>Still no subjective fever but some chills</a:t>
            </a:r>
          </a:p>
        </p:txBody>
      </p:sp>
    </p:spTree>
    <p:extLst>
      <p:ext uri="{BB962C8B-B14F-4D97-AF65-F5344CB8AC3E}">
        <p14:creationId xmlns:p14="http://schemas.microsoft.com/office/powerpoint/2010/main" val="12055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9B7A-F218-8346-A177-CBAB2D8B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F92F-BD84-EB48-9AC9-298AFB1EE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Eventually patient’s mother insists on taking patient to ED</a:t>
            </a:r>
          </a:p>
          <a:p>
            <a:endParaRPr lang="en-US" dirty="0"/>
          </a:p>
          <a:p>
            <a:r>
              <a:rPr lang="en-US" dirty="0"/>
              <a:t>Patient presents to ED and is found to be mildly hypertensive otherwise vitally stable but clearly uncomfortable</a:t>
            </a:r>
          </a:p>
          <a:p>
            <a:endParaRPr lang="en-US" dirty="0"/>
          </a:p>
          <a:p>
            <a:r>
              <a:rPr lang="en-US" dirty="0"/>
              <a:t>Physical exam by ED team notable for diffuse TTP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8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6E6B-DBA7-644D-BA37-021581D1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3DF11E-3470-9546-972A-3843E13E8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687" y="97146"/>
            <a:ext cx="8810625" cy="6663707"/>
          </a:xfrm>
        </p:spPr>
      </p:pic>
    </p:spTree>
    <p:extLst>
      <p:ext uri="{BB962C8B-B14F-4D97-AF65-F5344CB8AC3E}">
        <p14:creationId xmlns:p14="http://schemas.microsoft.com/office/powerpoint/2010/main" val="21636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77EE-36B1-8443-BBDA-B5A1988D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5EE9E794-9AB3-C84A-A6BC-74CF83BC0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412" y="136005"/>
            <a:ext cx="9401175" cy="6585989"/>
          </a:xfrm>
        </p:spPr>
      </p:pic>
    </p:spTree>
    <p:extLst>
      <p:ext uri="{BB962C8B-B14F-4D97-AF65-F5344CB8AC3E}">
        <p14:creationId xmlns:p14="http://schemas.microsoft.com/office/powerpoint/2010/main" val="141800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6105-C407-7B42-A87F-1A73F4DA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text, tableware, decorated&#10;&#10;Description automatically generated">
            <a:extLst>
              <a:ext uri="{FF2B5EF4-FFF2-40B4-BE49-F238E27FC236}">
                <a16:creationId xmlns:a16="http://schemas.microsoft.com/office/drawing/2014/main" id="{AEBD5169-D04D-7944-BFF0-6747F4641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987" y="82014"/>
            <a:ext cx="9344025" cy="6693971"/>
          </a:xfrm>
        </p:spPr>
      </p:pic>
    </p:spTree>
    <p:extLst>
      <p:ext uri="{BB962C8B-B14F-4D97-AF65-F5344CB8AC3E}">
        <p14:creationId xmlns:p14="http://schemas.microsoft.com/office/powerpoint/2010/main" val="414586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60F4-69D8-F347-A09A-B42822C6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21CF0CE-5B55-2646-8B3A-808C2F5EA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696" y="205681"/>
            <a:ext cx="6046607" cy="6446638"/>
          </a:xfrm>
        </p:spPr>
      </p:pic>
    </p:spTree>
    <p:extLst>
      <p:ext uri="{BB962C8B-B14F-4D97-AF65-F5344CB8AC3E}">
        <p14:creationId xmlns:p14="http://schemas.microsoft.com/office/powerpoint/2010/main" val="27317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1079</Words>
  <Application>Microsoft Macintosh PowerPoint</Application>
  <PresentationFormat>Widescreen</PresentationFormat>
  <Paragraphs>120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Source Sans Pro</vt:lpstr>
      <vt:lpstr>Office Theme</vt:lpstr>
      <vt:lpstr>Acute Appendicitis</vt:lpstr>
      <vt:lpstr>The Case</vt:lpstr>
      <vt:lpstr>Subjective</vt:lpstr>
      <vt:lpstr>Subjective</vt:lpstr>
      <vt:lpstr>Objective</vt:lpstr>
      <vt:lpstr>PowerPoint Presentation</vt:lpstr>
      <vt:lpstr>PowerPoint Presentation</vt:lpstr>
      <vt:lpstr>PowerPoint Presentation</vt:lpstr>
      <vt:lpstr>PowerPoint Presentation</vt:lpstr>
      <vt:lpstr>CT Abdomen/Pelvis with Contrast</vt:lpstr>
      <vt:lpstr>CT Abdomen/Pelvis with Contrast</vt:lpstr>
      <vt:lpstr>Labs</vt:lpstr>
      <vt:lpstr>Labs</vt:lpstr>
      <vt:lpstr>Labs</vt:lpstr>
      <vt:lpstr>Surgery Consulted</vt:lpstr>
      <vt:lpstr>PowerPoint Presentation</vt:lpstr>
      <vt:lpstr>Operative Findings</vt:lpstr>
      <vt:lpstr>POD #1</vt:lpstr>
      <vt:lpstr>POD #1</vt:lpstr>
      <vt:lpstr>Acute Appendicitis - Numbers</vt:lpstr>
      <vt:lpstr>Acute Appendicitis - Presentation</vt:lpstr>
      <vt:lpstr>Acute Appendicitis - Presentation</vt:lpstr>
      <vt:lpstr>Acute Appendicitis - Presentation</vt:lpstr>
      <vt:lpstr>Acute Appendicitis - Differential</vt:lpstr>
      <vt:lpstr>Uncomplicated vs Complicated</vt:lpstr>
      <vt:lpstr>Management</vt:lpstr>
      <vt:lpstr>PowerPoint Presentation</vt:lpstr>
      <vt:lpstr>PowerPoint Presentation</vt:lpstr>
      <vt:lpstr>Outcome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Appendicitis</dc:title>
  <dc:creator>Klee, Tyler E - (tklee)</dc:creator>
  <cp:lastModifiedBy>Klee, Tyler E - (tklee)</cp:lastModifiedBy>
  <cp:revision>4</cp:revision>
  <dcterms:created xsi:type="dcterms:W3CDTF">2021-11-30T01:45:56Z</dcterms:created>
  <dcterms:modified xsi:type="dcterms:W3CDTF">2021-11-30T21:28:44Z</dcterms:modified>
</cp:coreProperties>
</file>