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4" r:id="rId8"/>
    <p:sldId id="265" r:id="rId9"/>
    <p:sldId id="262" r:id="rId10"/>
    <p:sldId id="263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2124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Cholecystitis</a:t>
            </a:r>
            <a:r>
              <a:rPr lang="en-US"/>
              <a:t>, Acalculous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99904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059" y="1749626"/>
            <a:ext cx="8254963" cy="4467802"/>
          </a:xfrm>
        </p:spPr>
        <p:txBody>
          <a:bodyPr>
            <a:normAutofit/>
          </a:bodyPr>
          <a:lstStyle/>
          <a:p>
            <a:r>
              <a:rPr lang="en-US" dirty="0"/>
              <a:t>High-Risk Surgical Candidates:</a:t>
            </a:r>
          </a:p>
          <a:p>
            <a:pPr lvl="1"/>
            <a:r>
              <a:rPr lang="en-US" dirty="0"/>
              <a:t>Antibiotics for secondary infection</a:t>
            </a:r>
          </a:p>
          <a:p>
            <a:pPr lvl="2"/>
            <a:r>
              <a:rPr lang="en-US" dirty="0"/>
              <a:t>Commonly enteric pathogens</a:t>
            </a:r>
          </a:p>
          <a:p>
            <a:pPr lvl="1"/>
            <a:r>
              <a:rPr lang="en-US" dirty="0"/>
              <a:t>Percutaneous cholecystostomy</a:t>
            </a:r>
          </a:p>
          <a:p>
            <a:pPr lvl="2"/>
            <a:r>
              <a:rPr lang="en-US" dirty="0"/>
              <a:t>Improvement usually in 24 hours, 2.7% recurrence rate</a:t>
            </a:r>
          </a:p>
          <a:p>
            <a:pPr lvl="1"/>
            <a:r>
              <a:rPr lang="en-US" dirty="0"/>
              <a:t>Endoscopic double pigtail stent placement using ERCP</a:t>
            </a:r>
          </a:p>
          <a:p>
            <a:pPr lvl="2"/>
            <a:r>
              <a:rPr lang="en-US" dirty="0"/>
              <a:t>Palliative treatment*</a:t>
            </a:r>
          </a:p>
          <a:p>
            <a:r>
              <a:rPr lang="en-US" dirty="0"/>
              <a:t>Blood cultures are done before antibiotic therapy</a:t>
            </a:r>
            <a:r>
              <a:rPr lang="en-US" baseline="30000" dirty="0"/>
              <a:t>2</a:t>
            </a:r>
          </a:p>
          <a:p>
            <a:r>
              <a:rPr lang="en-US" b="1" dirty="0"/>
              <a:t>Cholecystectomy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278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824182"/>
            <a:ext cx="7345363" cy="42413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400" dirty="0"/>
              <a:t>1. Afdhal, N. MD. Acalculous Cholecystitis. UpToDate. January 10, 2017. </a:t>
            </a:r>
          </a:p>
          <a:p>
            <a:pPr marL="0" indent="0">
              <a:buNone/>
            </a:pPr>
            <a:r>
              <a:rPr lang="en-US" sz="1400" dirty="0"/>
              <a:t>2. Shojamenesh, H. MD, Roy, P MD. Acalculous Cholecystitis.  Gastroenterology Medscape. 26 September 2016</a:t>
            </a:r>
          </a:p>
          <a:p>
            <a:pPr marL="0" indent="0">
              <a:buNone/>
            </a:pPr>
            <a:r>
              <a:rPr lang="en-US" sz="1400" dirty="0"/>
              <a:t>3. Shojamenesh, H. MD, Roy, P MD. Acalculous Cholecystitis Treatment and Management.  Gastroenterology Medscape. 26 September 2016</a:t>
            </a:r>
          </a:p>
          <a:p>
            <a:pPr marL="0" indent="0">
              <a:buNone/>
            </a:pPr>
            <a:r>
              <a:rPr lang="en-US" sz="1400" dirty="0"/>
              <a:t>4. Williams, S. MD. Cholecystitis Scintigraphy. Image. 2001. </a:t>
            </a:r>
          </a:p>
          <a:p>
            <a:pPr marL="0" indent="0">
              <a:buNone/>
            </a:pPr>
            <a:r>
              <a:rPr lang="en-US" sz="1400" dirty="0"/>
              <a:t>5. Zakko, SF, MD. Clinical Features and Diagnosis of Acute Cholecystitis. UpToDate. 9 November 2004</a:t>
            </a:r>
          </a:p>
          <a:p>
            <a:pPr marL="0" indent="0">
              <a:buNone/>
            </a:pPr>
            <a:r>
              <a:rPr lang="en-US" sz="1400" dirty="0"/>
              <a:t>6. Davis, C.A. MD, Landercasper, J. MD, Gundersen, L. MD, et al. Effective Use of Percutaneous Cholecystostomy in High-Risk Surgical Patients. Techniques, Tube Management, and Results. JAMA. 1999; 134(7) 727-732. </a:t>
            </a:r>
          </a:p>
          <a:p>
            <a:pPr marL="0" indent="0">
              <a:buNone/>
            </a:pPr>
            <a:r>
              <a:rPr lang="en-US" sz="1400" dirty="0"/>
              <a:t>7. </a:t>
            </a:r>
            <a:r>
              <a:rPr lang="en-US" sz="1400" dirty="0" err="1"/>
              <a:t>Derici</a:t>
            </a:r>
            <a:r>
              <a:rPr lang="en-US" sz="1400" dirty="0"/>
              <a:t>, H., Kara, C., </a:t>
            </a:r>
            <a:r>
              <a:rPr lang="en-US" sz="1400" dirty="0" err="1"/>
              <a:t>Bozdag</a:t>
            </a:r>
            <a:r>
              <a:rPr lang="en-US" sz="1400" dirty="0"/>
              <a:t>, A. Diagnosis and Treatment of Gallbladder Perforation. World Journal of Gastroenterology. 12(48) National Library of Medicine. National Institutes of Health. 2006.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53085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Acalculous Cholecystitis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Inflammatory disease of the gallbladder without gallstones or cystic duct obstruction</a:t>
            </a:r>
          </a:p>
          <a:p>
            <a:r>
              <a:rPr lang="en-US" dirty="0"/>
              <a:t>1844 J. Duncan as a fatal complication following surgery for an incarcerated femoral hernia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689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Pathophysiology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636" y="1685636"/>
            <a:ext cx="8555182" cy="468745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Endothelial injury, gallbladder ischemia, and bile stasis</a:t>
            </a:r>
          </a:p>
          <a:p>
            <a:pPr lvl="1"/>
            <a:r>
              <a:rPr lang="en-US" b="1" dirty="0"/>
              <a:t>Bile stasis </a:t>
            </a:r>
            <a:r>
              <a:rPr lang="en-US" dirty="0"/>
              <a:t>leads to local inflammatory response via chemical irritation </a:t>
            </a:r>
          </a:p>
          <a:p>
            <a:r>
              <a:rPr lang="en-US" dirty="0"/>
              <a:t>Risk Factors: </a:t>
            </a:r>
          </a:p>
          <a:p>
            <a:pPr lvl="1"/>
            <a:r>
              <a:rPr lang="en-US" dirty="0"/>
              <a:t>Severe illness- sepsis, HF, burns, dehydration, severe trauma</a:t>
            </a:r>
          </a:p>
          <a:p>
            <a:pPr lvl="2"/>
            <a:r>
              <a:rPr lang="en-US" dirty="0"/>
              <a:t>Impair ability to perfuse</a:t>
            </a:r>
          </a:p>
          <a:p>
            <a:pPr lvl="1"/>
            <a:r>
              <a:rPr lang="en-US" dirty="0"/>
              <a:t>Infection- hepatitis, HIV</a:t>
            </a:r>
          </a:p>
          <a:p>
            <a:pPr lvl="2"/>
            <a:r>
              <a:rPr lang="en-US" dirty="0"/>
              <a:t>Induce inflammatory response</a:t>
            </a:r>
          </a:p>
          <a:p>
            <a:pPr lvl="1"/>
            <a:r>
              <a:rPr lang="en-US" dirty="0"/>
              <a:t>TPN</a:t>
            </a:r>
          </a:p>
          <a:p>
            <a:pPr lvl="2"/>
            <a:r>
              <a:rPr lang="en-US" dirty="0"/>
              <a:t>Decreased CCK release</a:t>
            </a:r>
          </a:p>
          <a:p>
            <a:pPr lvl="1"/>
            <a:r>
              <a:rPr lang="en-US" dirty="0"/>
              <a:t>Pregnancy </a:t>
            </a:r>
          </a:p>
          <a:p>
            <a:pPr lvl="2"/>
            <a:r>
              <a:rPr lang="en-US" dirty="0"/>
              <a:t>Impaired smooth muscle motility</a:t>
            </a:r>
          </a:p>
        </p:txBody>
      </p:sp>
    </p:spTree>
    <p:extLst>
      <p:ext uri="{BB962C8B-B14F-4D97-AF65-F5344CB8AC3E}">
        <p14:creationId xmlns:p14="http://schemas.microsoft.com/office/powerpoint/2010/main" val="1445243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Epidemiology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222" y="1617351"/>
            <a:ext cx="8342930" cy="492497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5-10% of all acute cholecystitis cases</a:t>
            </a:r>
          </a:p>
          <a:p>
            <a:r>
              <a:rPr lang="en-US" dirty="0"/>
              <a:t>More common in males 9:2</a:t>
            </a:r>
          </a:p>
          <a:p>
            <a:r>
              <a:rPr lang="en-US" dirty="0"/>
              <a:t>Bimodal distribution in 4</a:t>
            </a:r>
            <a:r>
              <a:rPr lang="en-US" baseline="30000" dirty="0"/>
              <a:t>th</a:t>
            </a:r>
            <a:r>
              <a:rPr lang="en-US" dirty="0"/>
              <a:t> and 8</a:t>
            </a:r>
            <a:r>
              <a:rPr lang="en-US" baseline="30000" dirty="0"/>
              <a:t>th</a:t>
            </a:r>
            <a:r>
              <a:rPr lang="en-US" dirty="0"/>
              <a:t> decades of life </a:t>
            </a:r>
          </a:p>
          <a:p>
            <a:r>
              <a:rPr lang="en-US" dirty="0"/>
              <a:t>Seen in critically ill patients</a:t>
            </a:r>
          </a:p>
          <a:p>
            <a:pPr lvl="1"/>
            <a:r>
              <a:rPr lang="en-US" dirty="0"/>
              <a:t>Sepsis, burns, AIDS, TPN longer than 3 months</a:t>
            </a:r>
          </a:p>
          <a:p>
            <a:r>
              <a:rPr lang="en-US" dirty="0"/>
              <a:t>Post Surgery</a:t>
            </a:r>
          </a:p>
          <a:p>
            <a:pPr lvl="1"/>
            <a:r>
              <a:rPr lang="en-US" dirty="0"/>
              <a:t>0.9% patients following open abdominal aortic reconstruction</a:t>
            </a:r>
          </a:p>
          <a:p>
            <a:pPr lvl="1"/>
            <a:r>
              <a:rPr lang="en-US" dirty="0"/>
              <a:t>0.5% patients following cardiac surgery</a:t>
            </a:r>
          </a:p>
          <a:p>
            <a:pPr lvl="1"/>
            <a:r>
              <a:rPr lang="en-US" dirty="0"/>
              <a:t>4% patients following bone marrow transplant</a:t>
            </a:r>
          </a:p>
          <a:p>
            <a:r>
              <a:rPr lang="en-US" dirty="0"/>
              <a:t>In outpatient cases, 72% of patients demonstrated vascular disease</a:t>
            </a:r>
            <a:r>
              <a:rPr lang="en-US" baseline="30000" dirty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304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798783"/>
            <a:ext cx="7345363" cy="393192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Fever</a:t>
            </a:r>
          </a:p>
          <a:p>
            <a:r>
              <a:rPr lang="en-US" dirty="0"/>
              <a:t>Leukocytosis</a:t>
            </a:r>
          </a:p>
          <a:p>
            <a:r>
              <a:rPr lang="en-US" dirty="0"/>
              <a:t>Abdominal pain/discomfort</a:t>
            </a:r>
          </a:p>
          <a:p>
            <a:r>
              <a:rPr lang="en-US" b="1" dirty="0"/>
              <a:t>Jaundice- 20% of cases</a:t>
            </a:r>
          </a:p>
          <a:p>
            <a:pPr lvl="1"/>
            <a:r>
              <a:rPr lang="en-US" dirty="0"/>
              <a:t>Due to sepsis related cholestasis, biliary obstruction due to inflammation</a:t>
            </a:r>
          </a:p>
          <a:p>
            <a:r>
              <a:rPr lang="en-US" b="1" dirty="0"/>
              <a:t>RUQ mass palpable on exam </a:t>
            </a:r>
          </a:p>
          <a:p>
            <a:r>
              <a:rPr lang="en-US" dirty="0"/>
              <a:t>Elevated LFTs</a:t>
            </a:r>
          </a:p>
        </p:txBody>
      </p:sp>
    </p:spTree>
    <p:extLst>
      <p:ext uri="{BB962C8B-B14F-4D97-AF65-F5344CB8AC3E}">
        <p14:creationId xmlns:p14="http://schemas.microsoft.com/office/powerpoint/2010/main" val="4040670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456" y="1754908"/>
            <a:ext cx="7758544" cy="4580665"/>
          </a:xfrm>
        </p:spPr>
        <p:txBody>
          <a:bodyPr>
            <a:normAutofit/>
          </a:bodyPr>
          <a:lstStyle/>
          <a:p>
            <a:r>
              <a:rPr lang="en-US" dirty="0"/>
              <a:t>Clinical: critically ill patient with unexplained sepsis and jaundice, postoperative jaundice</a:t>
            </a:r>
          </a:p>
          <a:p>
            <a:r>
              <a:rPr lang="en-US" dirty="0"/>
              <a:t> </a:t>
            </a:r>
            <a:r>
              <a:rPr lang="en-US" b="1" dirty="0"/>
              <a:t>Ultrasound</a:t>
            </a:r>
            <a:r>
              <a:rPr lang="en-US" dirty="0"/>
              <a:t>: Sensitivity 80%, Specificity 99%</a:t>
            </a:r>
          </a:p>
          <a:p>
            <a:pPr lvl="1"/>
            <a:r>
              <a:rPr lang="en-US" dirty="0"/>
              <a:t>distended gallbladder &gt; 5mm </a:t>
            </a:r>
          </a:p>
          <a:p>
            <a:pPr lvl="1"/>
            <a:r>
              <a:rPr lang="en-US" dirty="0"/>
              <a:t>thickened gallbladder walls &gt; 3-4 mm </a:t>
            </a:r>
          </a:p>
          <a:p>
            <a:pPr lvl="1"/>
            <a:r>
              <a:rPr lang="en-US" dirty="0"/>
              <a:t>+/- pericholecystic fluid </a:t>
            </a:r>
          </a:p>
          <a:p>
            <a:r>
              <a:rPr lang="en-US" dirty="0"/>
              <a:t>Cholescintigraphy: Sensitivity 67%, Specificity 100%</a:t>
            </a:r>
          </a:p>
          <a:p>
            <a:pPr lvl="1"/>
            <a:r>
              <a:rPr lang="en-US" dirty="0"/>
              <a:t>Used if diagnosis is unclear after ultrasound </a:t>
            </a:r>
          </a:p>
          <a:p>
            <a:pPr lvl="1"/>
            <a:r>
              <a:rPr lang="en-US" dirty="0"/>
              <a:t>Failure of gallbladder to opacify after 4hrs indicates inflammation</a:t>
            </a:r>
          </a:p>
        </p:txBody>
      </p:sp>
    </p:spTree>
    <p:extLst>
      <p:ext uri="{BB962C8B-B14F-4D97-AF65-F5344CB8AC3E}">
        <p14:creationId xmlns:p14="http://schemas.microsoft.com/office/powerpoint/2010/main" val="2131277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5090" y="1674091"/>
            <a:ext cx="5144366" cy="46204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048288" y="5260804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61549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1308"/>
          <a:stretch/>
        </p:blipFill>
        <p:spPr>
          <a:xfrm>
            <a:off x="1062182" y="1753240"/>
            <a:ext cx="7019636" cy="22261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182" y="4239540"/>
            <a:ext cx="2665845" cy="20065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28027" y="4015755"/>
            <a:ext cx="4992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Rim Sign</a:t>
            </a:r>
            <a:r>
              <a:rPr lang="en-US" b="1" baseline="30000" dirty="0"/>
              <a:t>5</a:t>
            </a:r>
            <a:r>
              <a:rPr lang="en-US" dirty="0"/>
              <a:t>: increased pericholecystic hepatic activity w/o GB visualization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Increased flow or decreased excretion of tracer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20-30% cases of acute cholecystitis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Indicative of complicated cholecystitis with necrosis, perforation, or gangrene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Indication for emergent surgery 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13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Morbidity &amp; Mortality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818" y="3189938"/>
            <a:ext cx="7783657" cy="3175171"/>
          </a:xfrm>
        </p:spPr>
        <p:txBody>
          <a:bodyPr>
            <a:normAutofit/>
          </a:bodyPr>
          <a:lstStyle/>
          <a:p>
            <a:pPr marL="350838" lvl="1" indent="0">
              <a:buNone/>
            </a:pPr>
            <a:endParaRPr lang="en-US" dirty="0"/>
          </a:p>
          <a:p>
            <a:r>
              <a:rPr lang="en-US" dirty="0"/>
              <a:t>Mortality: due to sepsis w/multi-organ failure</a:t>
            </a:r>
          </a:p>
          <a:p>
            <a:pPr lvl="1"/>
            <a:r>
              <a:rPr lang="en-US" dirty="0"/>
              <a:t>Acute Acalculous Cholecystitis: 10-50%</a:t>
            </a:r>
          </a:p>
          <a:p>
            <a:pPr lvl="2"/>
            <a:r>
              <a:rPr lang="en-US" dirty="0"/>
              <a:t>W/o Treatment: 75%</a:t>
            </a:r>
          </a:p>
          <a:p>
            <a:pPr lvl="2"/>
            <a:r>
              <a:rPr lang="en-US" dirty="0"/>
              <a:t>W/Treatment: 30%</a:t>
            </a:r>
          </a:p>
          <a:p>
            <a:pPr lvl="2"/>
            <a:r>
              <a:rPr lang="en-US" dirty="0"/>
              <a:t>Traumatic: 90% with early cholecystectomy </a:t>
            </a:r>
          </a:p>
          <a:p>
            <a:pPr lvl="1"/>
            <a:r>
              <a:rPr lang="en-US" dirty="0"/>
              <a:t>Acute Calculus Cholecystitis: 1-3% 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096549"/>
              </p:ext>
            </p:extLst>
          </p:nvPr>
        </p:nvGraphicFramePr>
        <p:xfrm>
          <a:off x="1535690" y="2052784"/>
          <a:ext cx="6394401" cy="1353262"/>
        </p:xfrm>
        <a:graphic>
          <a:graphicData uri="http://schemas.openxmlformats.org/drawingml/2006/table">
            <a:tbl>
              <a:tblPr firstRow="1" bandRow="1">
                <a:effectLst>
                  <a:outerShdw blurRad="63500" dir="13500000" kx="2700000" rotWithShape="0">
                    <a:schemeClr val="bg1">
                      <a:alpha val="15000"/>
                    </a:schemeClr>
                  </a:outerShdw>
                </a:effectLst>
                <a:tableStyleId>{5C22544A-7EE6-4342-B048-85BDC9FD1C3A}</a:tableStyleId>
              </a:tblPr>
              <a:tblGrid>
                <a:gridCol w="213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1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1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429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751">
                <a:tc>
                  <a:txBody>
                    <a:bodyPr/>
                    <a:lstStyle/>
                    <a:p>
                      <a:r>
                        <a:rPr lang="en-US" dirty="0"/>
                        <a:t>Gangrene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751">
                <a:tc>
                  <a:txBody>
                    <a:bodyPr/>
                    <a:lstStyle/>
                    <a:p>
                      <a:r>
                        <a:rPr lang="en-US" dirty="0"/>
                        <a:t>Perforation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4362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204</TotalTime>
  <Words>582</Words>
  <Application>Microsoft Office PowerPoint</Application>
  <PresentationFormat>On-screen Show (4:3)</PresentationFormat>
  <Paragraphs>87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Brush Script MT</vt:lpstr>
      <vt:lpstr>Calisto MT</vt:lpstr>
      <vt:lpstr>Capital</vt:lpstr>
      <vt:lpstr>Cholecystitis, Acalculous</vt:lpstr>
      <vt:lpstr>Acalculous Cholecystitis</vt:lpstr>
      <vt:lpstr>Pathophysiology</vt:lpstr>
      <vt:lpstr>Epidemiology</vt:lpstr>
      <vt:lpstr>Symptoms</vt:lpstr>
      <vt:lpstr>Diagnosis</vt:lpstr>
      <vt:lpstr>Diagnosis</vt:lpstr>
      <vt:lpstr>Diagnosis</vt:lpstr>
      <vt:lpstr>Morbidity &amp; Mortality </vt:lpstr>
      <vt:lpstr>Treatment</vt:lpstr>
      <vt:lpstr>References</vt:lpstr>
    </vt:vector>
  </TitlesOfParts>
  <Company>UACOM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Acalculous Cholecystitis</dc:title>
  <dc:creator>Diana Garcia</dc:creator>
  <cp:lastModifiedBy>Diane McClenathan</cp:lastModifiedBy>
  <cp:revision>25</cp:revision>
  <dcterms:created xsi:type="dcterms:W3CDTF">2017-07-18T00:13:10Z</dcterms:created>
  <dcterms:modified xsi:type="dcterms:W3CDTF">2025-04-26T18:52:45Z</dcterms:modified>
</cp:coreProperties>
</file>