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4"/>
  </p:notesMasterIdLst>
  <p:sldIdLst>
    <p:sldId id="256" r:id="rId2"/>
    <p:sldId id="257" r:id="rId3"/>
    <p:sldId id="270" r:id="rId4"/>
    <p:sldId id="262" r:id="rId5"/>
    <p:sldId id="259" r:id="rId6"/>
    <p:sldId id="263" r:id="rId7"/>
    <p:sldId id="264" r:id="rId8"/>
    <p:sldId id="266" r:id="rId9"/>
    <p:sldId id="267" r:id="rId10"/>
    <p:sldId id="269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253"/>
    <a:srgbClr val="C47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/>
    <p:restoredTop sz="78581"/>
  </p:normalViewPr>
  <p:slideViewPr>
    <p:cSldViewPr snapToGrid="0" snapToObjects="1">
      <p:cViewPr varScale="1">
        <p:scale>
          <a:sx n="96" d="100"/>
          <a:sy n="96" d="100"/>
        </p:scale>
        <p:origin x="16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EA4C-EFFA-4C4B-A272-488DA17BF896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8F218-CD01-AE4B-B994-887E3F41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Rectal exam is unremarkable. </a:t>
            </a:r>
          </a:p>
          <a:p>
            <a:r>
              <a:rPr lang="en-US" dirty="0"/>
              <a:t>Pelvic exam reveals no cervical motion tenderness and no adnexal masses.</a:t>
            </a:r>
          </a:p>
          <a:p>
            <a:r>
              <a:rPr lang="en-US" dirty="0"/>
              <a:t>Patient has never had a colonoscopy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CMP &amp; UA: Unremarkable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 </a:t>
            </a:r>
            <a:r>
              <a:rPr lang="en-US" dirty="0"/>
              <a:t>Up to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6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Note: serum amylase and lipase may be normal or mildly elevated if perforation &amp; peritonitis.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Hinchey Staging System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grading schema to describe the severity of complicated diverticulitis: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pericolonic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inflammation with pericolic abscess;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II, retroperitoneal or pelvic abscess;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III, purulent peritonitis;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IV, fecal peritonitis. Most surgeons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stages II–IV as complicated diverticulitis.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0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Diagnostic Studies Contraindicated in the Acute Setting of Suspected Diverticulitis (Per Surgical Recall)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Barium enema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introduces fluid under pressure, which may unseal a contained perforation.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Barium would then leak into the peritoneum, causing barium peritonitis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(CT scans with oral contrast are safe as they use water soluble contrast).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Colonoscopy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similarly worsen diverticulitis as it increases pressure due to air insufflation.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is imperative that colonoscopy be performed 6–8 weeks after recovering from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acute episode, in order to rule out unexpected causes of the colonic inflammation such as IBD or malignancy.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15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***Antibiotics used to treat diverticulitis must cover the usual gastrointestinal flora of gram-negative rods and anaerobes, particularly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Escherichia coli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Bacteroides fragilis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4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2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left: possibly </a:t>
            </a:r>
            <a:r>
              <a:rPr lang="en-US" dirty="0" err="1"/>
              <a:t>microperforations</a:t>
            </a:r>
            <a:r>
              <a:rPr lang="en-US" dirty="0"/>
              <a:t>? Managed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non-operatively. Bowel rest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Abxs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(maybe)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8F218-CD01-AE4B-B994-887E3F4138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Tuesday, December 14,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2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Tuesday, December 14,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3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6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Tuesday, December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4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December 14,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0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7DE07-9F41-9A4E-A4B6-2EA271AF3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407737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Abdominal Pain &amp; Fever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16AAE-A784-D54F-8CAC-D279D481B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r>
              <a:rPr lang="en-US" sz="2200"/>
              <a:t>Stephanie Michelle Escobar, MS3</a:t>
            </a:r>
            <a:br>
              <a:rPr lang="en-US" sz="2200"/>
            </a:br>
            <a:r>
              <a:rPr lang="en-US" sz="2200"/>
              <a:t>University of Arizona, College of Medicine</a:t>
            </a:r>
            <a:endParaRPr lang="en-US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C6989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9CD1D904-99F0-9749-822D-47164695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" y="14198"/>
            <a:ext cx="5476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5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C6989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1EE06-021C-2944-80C5-DD2B36FC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290" y="1120140"/>
            <a:ext cx="6839846" cy="1212994"/>
          </a:xfrm>
        </p:spPr>
        <p:txBody>
          <a:bodyPr anchor="b">
            <a:normAutofit/>
          </a:bodyPr>
          <a:lstStyle/>
          <a:p>
            <a:r>
              <a:rPr lang="en-US" sz="4800" dirty="0"/>
              <a:t>Complicated Diverticulitis </a:t>
            </a:r>
          </a:p>
        </p:txBody>
      </p:sp>
      <p:pic>
        <p:nvPicPr>
          <p:cNvPr id="12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D9A5A6DE-BD59-F043-BEEE-8E4DE0D0E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r="-1" b="20928"/>
          <a:stretch/>
        </p:blipFill>
        <p:spPr bwMode="auto">
          <a:xfrm>
            <a:off x="413003" y="685800"/>
            <a:ext cx="40739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A2BA-864D-354A-A32B-7187ED5D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5" y="2676034"/>
            <a:ext cx="6125247" cy="3641793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CD5253"/>
                </a:solidFill>
              </a:rPr>
              <a:t>Obstruction</a:t>
            </a:r>
            <a:r>
              <a:rPr lang="en-US" dirty="0"/>
              <a:t>  </a:t>
            </a:r>
          </a:p>
          <a:p>
            <a:pPr lvl="1"/>
            <a:r>
              <a:rPr lang="en-US" sz="2000" dirty="0"/>
              <a:t>Difficult to distinguish radiographically acute diverticulitis from colon cancer </a:t>
            </a:r>
          </a:p>
          <a:p>
            <a:pPr lvl="1"/>
            <a:r>
              <a:rPr lang="en-US" sz="2000" dirty="0"/>
              <a:t>Surgical resection of the involved bowel segment</a:t>
            </a:r>
          </a:p>
          <a:p>
            <a:pPr lvl="2"/>
            <a:r>
              <a:rPr lang="en-US" sz="2000" dirty="0"/>
              <a:t>Send a specimen path for evaluation of possible malignancy </a:t>
            </a:r>
          </a:p>
          <a:p>
            <a:pPr lvl="1"/>
            <a:r>
              <a:rPr lang="en-US" sz="2400" dirty="0">
                <a:solidFill>
                  <a:srgbClr val="CD5253"/>
                </a:solidFill>
              </a:rPr>
              <a:t>Hartmann’s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D5253"/>
                </a:solidFill>
              </a:rPr>
              <a:t>procedure</a:t>
            </a:r>
            <a:r>
              <a:rPr lang="en-US" sz="2400" dirty="0"/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Surgery for diverticular disease | healthdirect">
            <a:extLst>
              <a:ext uri="{FF2B5EF4-FFF2-40B4-BE49-F238E27FC236}">
                <a16:creationId xmlns:a16="http://schemas.microsoft.com/office/drawing/2014/main" id="{8A0AFE72-A5CF-8B43-B1B8-0B75D2DC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5" y="2928294"/>
            <a:ext cx="4073933" cy="3259146"/>
          </a:xfrm>
          <a:prstGeom prst="rect">
            <a:avLst/>
          </a:prstGeom>
          <a:noFill/>
          <a:effectLst>
            <a:softEdge rad="10169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7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3859BDB4-101A-BE44-BB0D-0E34752D9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r="-1" b="20928"/>
          <a:stretch/>
        </p:blipFill>
        <p:spPr bwMode="auto">
          <a:xfrm>
            <a:off x="413003" y="685800"/>
            <a:ext cx="40739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D7044-2669-0241-A072-C1CC5E71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77182"/>
            <a:ext cx="7623816" cy="1212994"/>
          </a:xfrm>
        </p:spPr>
        <p:txBody>
          <a:bodyPr anchor="b">
            <a:normAutofit/>
          </a:bodyPr>
          <a:lstStyle/>
          <a:p>
            <a:r>
              <a:rPr lang="en-US" sz="4800" dirty="0"/>
              <a:t>Complicated Diverticulitis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3380-A07E-2F4C-AD6F-81D1260D3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1972380"/>
            <a:ext cx="4028783" cy="3095445"/>
          </a:xfrm>
        </p:spPr>
        <p:txBody>
          <a:bodyPr anchor="t">
            <a:normAutofit fontScale="92500"/>
          </a:bodyPr>
          <a:lstStyle/>
          <a:p>
            <a:r>
              <a:rPr lang="en-US" sz="2600" b="1" dirty="0">
                <a:solidFill>
                  <a:srgbClr val="CD5253"/>
                </a:solidFill>
              </a:rPr>
              <a:t>Abscess</a:t>
            </a:r>
            <a:r>
              <a:rPr lang="en-US" sz="2600" dirty="0"/>
              <a:t> </a:t>
            </a:r>
          </a:p>
          <a:p>
            <a:pPr lvl="1"/>
            <a:r>
              <a:rPr lang="en-US" sz="2600" dirty="0">
                <a:solidFill>
                  <a:srgbClr val="CD5253"/>
                </a:solidFill>
              </a:rPr>
              <a:t>Antibiotics</a:t>
            </a:r>
            <a:r>
              <a:rPr lang="en-US" sz="2600" dirty="0"/>
              <a:t> </a:t>
            </a:r>
          </a:p>
          <a:p>
            <a:pPr lvl="1"/>
            <a:r>
              <a:rPr lang="en-US" sz="2600" dirty="0">
                <a:solidFill>
                  <a:srgbClr val="CD5253"/>
                </a:solidFill>
              </a:rPr>
              <a:t>Percutaneous drainage </a:t>
            </a:r>
          </a:p>
          <a:p>
            <a:pPr lvl="2"/>
            <a:r>
              <a:rPr lang="en-US" sz="2600" dirty="0"/>
              <a:t>abscesses ≥4 cm</a:t>
            </a:r>
          </a:p>
          <a:p>
            <a:pPr lvl="2"/>
            <a:r>
              <a:rPr lang="en-US" sz="2600" dirty="0"/>
              <a:t>Does not resolve with antibiotic therapy</a:t>
            </a:r>
          </a:p>
          <a:p>
            <a:pPr lvl="2"/>
            <a:r>
              <a:rPr lang="en-US" sz="2600" dirty="0"/>
              <a:t>clinical deterioration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42523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close-up of a skull&#10;&#10;Description automatically generated with low confidence">
            <a:extLst>
              <a:ext uri="{FF2B5EF4-FFF2-40B4-BE49-F238E27FC236}">
                <a16:creationId xmlns:a16="http://schemas.microsoft.com/office/drawing/2014/main" id="{A3565930-1EAC-8340-B2F7-2C080384C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801" y="3481942"/>
            <a:ext cx="6460089" cy="268093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67C3E3-D148-40AD-9F4C-431AA28A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0DD030-ACB5-4C2C-AD03-51D52E27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46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08CC7-0193-F94B-8F52-8EBD5128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38639"/>
            <a:ext cx="6506221" cy="948831"/>
          </a:xfrm>
        </p:spPr>
        <p:txBody>
          <a:bodyPr anchor="b">
            <a:normAutofit/>
          </a:bodyPr>
          <a:lstStyle/>
          <a:p>
            <a:r>
              <a:rPr lang="en-US" sz="4800" dirty="0"/>
              <a:t>Complicated Diverticulitis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579896D3-A0A4-4338-AB0A-5183178B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8" y="1544326"/>
            <a:ext cx="5845821" cy="44315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D5253"/>
                </a:solidFill>
              </a:rPr>
              <a:t>Fistulas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1600" dirty="0"/>
              <a:t>Do not generally close spontaneously 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operative management</a:t>
            </a:r>
          </a:p>
          <a:p>
            <a:pPr marL="0" indent="0">
              <a:buNone/>
            </a:pPr>
            <a:r>
              <a:rPr lang="en-US" sz="1600" dirty="0"/>
              <a:t>Elective</a:t>
            </a:r>
            <a:endParaRPr lang="en-US" sz="1200" dirty="0"/>
          </a:p>
          <a:p>
            <a:r>
              <a:rPr lang="en-US" dirty="0" err="1"/>
              <a:t>Colovesical</a:t>
            </a:r>
            <a:r>
              <a:rPr lang="en-US" dirty="0"/>
              <a:t> </a:t>
            </a:r>
          </a:p>
          <a:p>
            <a:pPr lvl="1"/>
            <a:r>
              <a:rPr lang="en-US" sz="1400" dirty="0"/>
              <a:t>colon can be "pinched off" the bladder with either  or a very small defect in the bladder. Use catheter  for  7-10 days</a:t>
            </a:r>
          </a:p>
          <a:p>
            <a:pPr lvl="1"/>
            <a:r>
              <a:rPr lang="en-US" sz="1500"/>
              <a:t>Omental </a:t>
            </a:r>
            <a:r>
              <a:rPr lang="en-US" sz="1500" dirty="0"/>
              <a:t>pedicle flap may be used </a:t>
            </a:r>
            <a:r>
              <a:rPr lang="en-US" sz="1500"/>
              <a:t>to between </a:t>
            </a:r>
            <a:r>
              <a:rPr lang="en-US" sz="1500" dirty="0"/>
              <a:t>the colorectal anastomosis and the bladder, allowing for healthy noninflamed tissue to separate the two structures</a:t>
            </a:r>
            <a:endParaRPr lang="en-US" sz="1100" dirty="0"/>
          </a:p>
          <a:p>
            <a:r>
              <a:rPr lang="en-US" dirty="0" err="1"/>
              <a:t>Colovaginal</a:t>
            </a:r>
            <a:endParaRPr lang="en-US" dirty="0"/>
          </a:p>
          <a:p>
            <a:pPr lvl="1"/>
            <a:r>
              <a:rPr lang="en-US" sz="1600" dirty="0"/>
              <a:t>colon is pinched off the vagina with a colpotomy. Then segment of the colon involved in the </a:t>
            </a:r>
            <a:r>
              <a:rPr lang="en-US" sz="1600" dirty="0" err="1"/>
              <a:t>fistulization</a:t>
            </a:r>
            <a:r>
              <a:rPr lang="en-US" sz="1600" dirty="0"/>
              <a:t> is resected. Then primary anastomosis is performed</a:t>
            </a:r>
          </a:p>
          <a:p>
            <a:pPr marL="457200" lvl="1" indent="0">
              <a:buNone/>
            </a:pPr>
            <a:br>
              <a:rPr lang="en-US" sz="16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C6989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9D1D095C-F7BA-A64E-94A1-9DDEE26A3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r="1" b="23392"/>
          <a:stretch/>
        </p:blipFill>
        <p:spPr bwMode="auto">
          <a:xfrm>
            <a:off x="7148796" y="685800"/>
            <a:ext cx="435588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Diverticulitis - Digestive Disorders - Merck Manuals Consumer Version">
            <a:extLst>
              <a:ext uri="{FF2B5EF4-FFF2-40B4-BE49-F238E27FC236}">
                <a16:creationId xmlns:a16="http://schemas.microsoft.com/office/drawing/2014/main" id="{B2146F6A-4ECC-634B-9EF7-38BDDE54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24" y="3237970"/>
            <a:ext cx="5217152" cy="29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6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4D99EB-C4F3-4F0C-91F7-AB4DC2A0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8B32E-D0A7-D747-B8E9-29722621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989" y="724783"/>
            <a:ext cx="6039739" cy="1095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Clinical Scenario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4091" y="698677"/>
            <a:ext cx="826383" cy="547913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520D7C6A-4E94-A34D-A2B6-C4D684371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916" y="698676"/>
            <a:ext cx="3089370" cy="5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540AD5-A993-4DA3-B064-D004E2CC6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6A9698-2C5E-4B0F-B3FA-0CE9BCA6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5BD651-E183-E046-8631-6FDFE703C53B}"/>
              </a:ext>
            </a:extLst>
          </p:cNvPr>
          <p:cNvSpPr txBox="1"/>
          <p:nvPr/>
        </p:nvSpPr>
        <p:spPr>
          <a:xfrm>
            <a:off x="1747334" y="1970194"/>
            <a:ext cx="6776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rgbClr val="CD5253"/>
                </a:solidFill>
              </a:rPr>
              <a:t>63</a:t>
            </a:r>
            <a:r>
              <a:rPr lang="en-US" dirty="0">
                <a:solidFill>
                  <a:schemeClr val="tx2"/>
                </a:solidFill>
              </a:rPr>
              <a:t>-year-old female with a history of chronic constipation and HTN presents to the emergency department with severe abdominal pain and constipation for the past 2 days. She states the pain started intermittent but is now constant. She endorses nausea but denies vomiting or bloody or black stools. </a:t>
            </a:r>
          </a:p>
          <a:p>
            <a:r>
              <a:rPr lang="en-US" dirty="0">
                <a:solidFill>
                  <a:schemeClr val="tx2"/>
                </a:solidFill>
              </a:rPr>
              <a:t>Vitals are 38.6 C (</a:t>
            </a:r>
            <a:r>
              <a:rPr lang="en-US" b="1" dirty="0">
                <a:solidFill>
                  <a:srgbClr val="CD5253"/>
                </a:solidFill>
              </a:rPr>
              <a:t>101.3 F</a:t>
            </a:r>
            <a:r>
              <a:rPr lang="en-US" dirty="0">
                <a:solidFill>
                  <a:schemeClr val="tx2"/>
                </a:solidFill>
              </a:rPr>
              <a:t>), blood pressure is 128/72 mm Hg, pulse is 101/min, and respirations are 16/min. Her abdomen is mildly distended and </a:t>
            </a:r>
            <a:r>
              <a:rPr lang="en-US" b="1" dirty="0">
                <a:solidFill>
                  <a:srgbClr val="CD5253"/>
                </a:solidFill>
              </a:rPr>
              <a:t>tender to palpation in the LLQ </a:t>
            </a:r>
            <a:r>
              <a:rPr lang="en-US" dirty="0">
                <a:solidFill>
                  <a:schemeClr val="tx2"/>
                </a:solidFill>
              </a:rPr>
              <a:t>with some diffuse voluntary guarding. Deep palpation reveals no masses or  organomegaly. </a:t>
            </a:r>
          </a:p>
          <a:p>
            <a:r>
              <a:rPr lang="en-US" dirty="0">
                <a:solidFill>
                  <a:schemeClr val="tx2"/>
                </a:solidFill>
              </a:rPr>
              <a:t>Bowel sounds are decreased. </a:t>
            </a:r>
          </a:p>
          <a:p>
            <a:r>
              <a:rPr lang="en-US" dirty="0">
                <a:solidFill>
                  <a:schemeClr val="tx2"/>
                </a:solidFill>
              </a:rPr>
              <a:t>CBC: Remarkable for </a:t>
            </a:r>
            <a:r>
              <a:rPr lang="en-US" b="1" dirty="0">
                <a:solidFill>
                  <a:srgbClr val="CD5253"/>
                </a:solidFill>
              </a:rPr>
              <a:t>Leukocytosis</a:t>
            </a:r>
          </a:p>
          <a:p>
            <a:pPr fontAlgn="base"/>
            <a:endParaRPr lang="en-US" dirty="0"/>
          </a:p>
          <a:p>
            <a:pPr fontAlgn="base"/>
            <a:r>
              <a:rPr lang="en-US" sz="2400" b="1" dirty="0">
                <a:solidFill>
                  <a:schemeClr val="tx2"/>
                </a:solidFill>
              </a:rPr>
              <a:t>This patient's clinical presentation is concerning for:</a:t>
            </a:r>
          </a:p>
        </p:txBody>
      </p:sp>
    </p:spTree>
    <p:extLst>
      <p:ext uri="{BB962C8B-B14F-4D97-AF65-F5344CB8AC3E}">
        <p14:creationId xmlns:p14="http://schemas.microsoft.com/office/powerpoint/2010/main" val="360012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2DC49B-D61A-403C-A0C2-61E1F9E5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DB116B-0A77-4678-89C9-93F73F8A8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14198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295E5-34CF-4AEF-8F16-536607D46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019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03C0C-BB84-A74C-8D80-E25C2880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16" y="603152"/>
            <a:ext cx="5370576" cy="837074"/>
          </a:xfrm>
        </p:spPr>
        <p:txBody>
          <a:bodyPr anchor="b">
            <a:normAutofit/>
          </a:bodyPr>
          <a:lstStyle/>
          <a:p>
            <a:r>
              <a:rPr lang="en-US" sz="4800" dirty="0"/>
              <a:t>Acute Diverticulitis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24FE-CC9D-084E-929D-4DD23B6E2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961" y="1454424"/>
            <a:ext cx="5370576" cy="440789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Clinical </a:t>
            </a:r>
            <a:r>
              <a:rPr lang="en-US" b="1" dirty="0"/>
              <a:t>Manifestations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Mean age at admission: </a:t>
            </a:r>
            <a:r>
              <a:rPr lang="en-US" sz="1800" b="1" dirty="0">
                <a:solidFill>
                  <a:srgbClr val="CD5253"/>
                </a:solidFill>
              </a:rPr>
              <a:t>63</a:t>
            </a:r>
            <a:r>
              <a:rPr lang="en-US" sz="1800" b="1" dirty="0">
                <a:solidFill>
                  <a:schemeClr val="tx1"/>
                </a:solidFill>
              </a:rPr>
              <a:t> years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MCC: </a:t>
            </a:r>
            <a:r>
              <a:rPr lang="en-US" sz="1800" b="1" dirty="0"/>
              <a:t>abdominal pain, </a:t>
            </a:r>
            <a:r>
              <a:rPr lang="en-US" sz="1800" b="1" dirty="0">
                <a:solidFill>
                  <a:srgbClr val="CD5253"/>
                </a:solidFill>
              </a:rPr>
              <a:t>LLQ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CD5253"/>
                </a:solidFill>
              </a:rPr>
              <a:t>Low grade fever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50%: Constipation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25-35%: Diarrhea  (Hematochezia is rare)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20-62 %: Nausea and vomiting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20%: palpable tender mass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10-15% urinary urgency, frequency, or dysuria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(+/-) localized peritoneal signs: guarding, rigidity, and rebound.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u="sng" dirty="0"/>
              <a:t>NOTE: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Hemodynamic instability &amp; shock 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perforation and peritonitis (Rare) 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8C27D-5B01-459C-AD27-511C9689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4658" y="6172199"/>
            <a:ext cx="697342" cy="685800"/>
          </a:xfrm>
          <a:prstGeom prst="rect">
            <a:avLst/>
          </a:prstGeom>
          <a:solidFill>
            <a:srgbClr val="C6989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BDB75C-8DE5-4ABB-B562-3B34BC55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D90595-18FC-4F56-88B7-A0D8D47F6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20D83831-247E-ED4E-B7B1-5B13D6F68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r="-1" b="20928"/>
          <a:stretch/>
        </p:blipFill>
        <p:spPr bwMode="auto">
          <a:xfrm>
            <a:off x="7412917" y="680190"/>
            <a:ext cx="4088629" cy="55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F59FF-7F23-3C4C-AA7A-F854F4D6BD41}"/>
              </a:ext>
            </a:extLst>
          </p:cNvPr>
          <p:cNvSpPr txBox="1"/>
          <p:nvPr/>
        </p:nvSpPr>
        <p:spPr>
          <a:xfrm>
            <a:off x="7409869" y="4258375"/>
            <a:ext cx="36880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Lab findings: </a:t>
            </a:r>
          </a:p>
          <a:p>
            <a:endParaRPr lang="en-US" sz="1400" b="1" dirty="0"/>
          </a:p>
          <a:p>
            <a:r>
              <a:rPr lang="en-US" sz="1400" b="1" dirty="0"/>
              <a:t>CBC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CD5253"/>
                </a:solidFill>
              </a:rPr>
              <a:t>Leukocytosis</a:t>
            </a:r>
            <a:r>
              <a:rPr lang="en-US" sz="1400" dirty="0"/>
              <a:t> (~55%)</a:t>
            </a:r>
          </a:p>
          <a:p>
            <a:endParaRPr lang="en-US" sz="1400" dirty="0"/>
          </a:p>
          <a:p>
            <a:r>
              <a:rPr lang="en-US" sz="1400" dirty="0"/>
              <a:t>UA: (+/–) sterile pyuria (adjacent inflammation) </a:t>
            </a:r>
          </a:p>
          <a:p>
            <a:endParaRPr lang="en-US" sz="1400" dirty="0"/>
          </a:p>
          <a:p>
            <a:r>
              <a:rPr lang="en-US" sz="1400" dirty="0"/>
              <a:t>UC: (+/–) colonic flora (</a:t>
            </a:r>
            <a:r>
              <a:rPr lang="en-US" sz="1400" dirty="0" err="1"/>
              <a:t>colovesical</a:t>
            </a:r>
            <a:r>
              <a:rPr lang="en-US" sz="1400" dirty="0"/>
              <a:t> fistula)</a:t>
            </a:r>
          </a:p>
          <a:p>
            <a:endParaRPr lang="en-US" dirty="0"/>
          </a:p>
        </p:txBody>
      </p:sp>
      <p:pic>
        <p:nvPicPr>
          <p:cNvPr id="12" name="Picture 2" descr="Recognizing and managing acute diverticulitis for the internist">
            <a:extLst>
              <a:ext uri="{FF2B5EF4-FFF2-40B4-BE49-F238E27FC236}">
                <a16:creationId xmlns:a16="http://schemas.microsoft.com/office/drawing/2014/main" id="{EF2B4A1D-C7F0-CE4E-9B51-3A010F26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297" y="685799"/>
            <a:ext cx="2772798" cy="3716121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</a:ln>
          <a:effectLst>
            <a:softEdge rad="153144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7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C5DDB88-598D-4F39-AE7E-CFAA8EF7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4C1941-A5EE-4502-B5D2-165171B0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2B5CEB-272C-4902-919E-360F01770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8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DA183-FD31-E64F-B311-C0892C65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671" y="724784"/>
            <a:ext cx="5253330" cy="1303486"/>
          </a:xfrm>
        </p:spPr>
        <p:txBody>
          <a:bodyPr anchor="b">
            <a:normAutofit/>
          </a:bodyPr>
          <a:lstStyle/>
          <a:p>
            <a:r>
              <a:rPr lang="en-US" sz="4800" dirty="0"/>
              <a:t>Acute Diverticulitis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F7C5A-F292-4345-B613-6F523C25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671" y="2344951"/>
            <a:ext cx="5418342" cy="3716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Most diverticula occur in the sigmoid</a:t>
            </a:r>
            <a:r>
              <a:rPr lang="en-US" sz="1800" dirty="0"/>
              <a:t> </a:t>
            </a:r>
            <a:r>
              <a:rPr lang="en-US" sz="1800" b="1" dirty="0"/>
              <a:t>colon</a:t>
            </a:r>
          </a:p>
          <a:p>
            <a:r>
              <a:rPr lang="en-US" sz="1400" dirty="0"/>
              <a:t>Left or sigmoid colon diverticula are more likely to become infected </a:t>
            </a:r>
          </a:p>
          <a:p>
            <a:pPr lvl="1"/>
            <a:r>
              <a:rPr lang="en-US" sz="1400" dirty="0"/>
              <a:t>Diverticulitis </a:t>
            </a:r>
          </a:p>
          <a:p>
            <a:r>
              <a:rPr lang="en-US" sz="1400" dirty="0"/>
              <a:t>Right colon are more likely to bleed </a:t>
            </a:r>
          </a:p>
          <a:p>
            <a:pPr lvl="1"/>
            <a:r>
              <a:rPr lang="en-US" sz="1400" dirty="0"/>
              <a:t>Diverticulosis</a:t>
            </a:r>
          </a:p>
          <a:p>
            <a:pPr marL="0" indent="0">
              <a:buNone/>
            </a:pPr>
            <a:r>
              <a:rPr lang="en-US" sz="2000" b="1" dirty="0"/>
              <a:t>Risk Factors</a:t>
            </a:r>
          </a:p>
          <a:p>
            <a:r>
              <a:rPr lang="en-US" sz="1400" dirty="0"/>
              <a:t>Obesity, low-fiber and high-fat diet, red meat, constipation, opiate abuse, and advanced age.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15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A0ACC9B7-0427-7742-947B-31A634D3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360" y="685799"/>
            <a:ext cx="3979166" cy="5500499"/>
          </a:xfrm>
          <a:prstGeom prst="rect">
            <a:avLst/>
          </a:prstGeom>
          <a:noFill/>
          <a:ln w="1016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FD6CA70-0816-40EA-A535-D901A0ED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8C8010-F7D8-4538-B720-18B76AAE6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Diverticular disease of the colon | University of Iowa Hospitals &amp;amp; Clinics">
            <a:extLst>
              <a:ext uri="{FF2B5EF4-FFF2-40B4-BE49-F238E27FC236}">
                <a16:creationId xmlns:a16="http://schemas.microsoft.com/office/drawing/2014/main" id="{E17169BD-1EDB-D24B-B886-E57E5A4F2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"/>
          <a:stretch/>
        </p:blipFill>
        <p:spPr bwMode="auto">
          <a:xfrm>
            <a:off x="7047486" y="2184401"/>
            <a:ext cx="4390912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9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5">
            <a:extLst>
              <a:ext uri="{FF2B5EF4-FFF2-40B4-BE49-F238E27FC236}">
                <a16:creationId xmlns:a16="http://schemas.microsoft.com/office/drawing/2014/main" id="{6186370A-7D90-48F7-B93A-F5621720A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1A9038BE-6A17-40FF-81FE-AB75B719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0B746F1B-EB94-41AF-9BAF-630674421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58091-6660-BA46-8D97-C9B7D74B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30" y="917615"/>
            <a:ext cx="6019800" cy="878765"/>
          </a:xfrm>
        </p:spPr>
        <p:txBody>
          <a:bodyPr anchor="b">
            <a:normAutofit fontScale="90000"/>
          </a:bodyPr>
          <a:lstStyle/>
          <a:p>
            <a:r>
              <a:rPr lang="en-US" sz="4800" b="1" dirty="0"/>
              <a:t> Course &amp; Complications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4" name="Rectangle 31">
            <a:extLst>
              <a:ext uri="{FF2B5EF4-FFF2-40B4-BE49-F238E27FC236}">
                <a16:creationId xmlns:a16="http://schemas.microsoft.com/office/drawing/2014/main" id="{2C8ABDC5-2AC0-4E31-8744-FACDC1B33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2" y="680186"/>
            <a:ext cx="688785" cy="5477813"/>
          </a:xfrm>
          <a:prstGeom prst="rect">
            <a:avLst/>
          </a:prstGeom>
          <a:solidFill>
            <a:srgbClr val="C6989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8083D34E-CC8A-CF4D-BFCE-FC0D2F06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128" y="680186"/>
            <a:ext cx="3115558" cy="551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A0F0A2E1-1F18-4CF7-A33C-17302F1AD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5">
            <a:extLst>
              <a:ext uri="{FF2B5EF4-FFF2-40B4-BE49-F238E27FC236}">
                <a16:creationId xmlns:a16="http://schemas.microsoft.com/office/drawing/2014/main" id="{D100C619-2991-4D0C-8B1F-2CCE3A282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423269A-D5EA-8E40-B079-547C17223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273" y="2139280"/>
            <a:ext cx="5580859" cy="3145814"/>
          </a:xfrm>
          <a:prstGeom prst="rect">
            <a:avLst/>
          </a:prstGeom>
          <a:effectLst>
            <a:softEdge rad="106015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6680B9-222C-9C4B-A757-10F6FBE38E6E}"/>
              </a:ext>
            </a:extLst>
          </p:cNvPr>
          <p:cNvSpPr txBox="1"/>
          <p:nvPr/>
        </p:nvSpPr>
        <p:spPr>
          <a:xfrm>
            <a:off x="1614748" y="5163235"/>
            <a:ext cx="971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Colonic diverticular bleeding is the most common cause of overt lower gastrointestinal bleeding in adults. In most cases, the bleeding will stop spontaneously. </a:t>
            </a:r>
          </a:p>
        </p:txBody>
      </p:sp>
    </p:spTree>
    <p:extLst>
      <p:ext uri="{BB962C8B-B14F-4D97-AF65-F5344CB8AC3E}">
        <p14:creationId xmlns:p14="http://schemas.microsoft.com/office/powerpoint/2010/main" val="164417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3BABD39-DADC-45D4-81D2-0BA1BE6E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EF4583F-0B72-4942-B10E-222C912C5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006DA4E6-6DA9-E14E-AEF4-53777D471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6" b="430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3EC904E8-B600-7545-919B-5E0EDD20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1" y="5610"/>
            <a:ext cx="5247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30BD8331-9DD1-EB4B-A7C6-71BA0B83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85" y="-5611"/>
            <a:ext cx="5247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9367FCE4-3185-6A4E-9469-1E90D708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92" y="169682"/>
            <a:ext cx="5113521" cy="66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68BD3C7-834E-43F0-9527-BB190AD2F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0206" y="-1"/>
            <a:ext cx="8999774" cy="499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B86AE-64DE-6C4B-8C23-FA7DE8853322}"/>
              </a:ext>
            </a:extLst>
          </p:cNvPr>
          <p:cNvSpPr txBox="1"/>
          <p:nvPr/>
        </p:nvSpPr>
        <p:spPr>
          <a:xfrm>
            <a:off x="1947100" y="2497876"/>
            <a:ext cx="8183907" cy="1249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4000" dirty="0">
                <a:solidFill>
                  <a:schemeClr val="tx2"/>
                </a:solidFill>
              </a:rPr>
              <a:t>What Imaging will we order?</a:t>
            </a:r>
          </a:p>
          <a:p>
            <a:pPr indent="-228600" algn="ctr"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  <a:buFont typeface="Wingdings 2" panose="05020102010507070707" pitchFamily="18" charset="2"/>
              <a:buChar char=""/>
            </a:pPr>
            <a:endParaRPr lang="en-US" dirty="0">
              <a:solidFill>
                <a:schemeClr val="tx2"/>
              </a:solidFill>
            </a:endParaRPr>
          </a:p>
          <a:p>
            <a:pPr indent="-228600" algn="ctr"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  <a:buFont typeface="Wingdings 2" panose="05020102010507070707" pitchFamily="18" charset="2"/>
              <a:buChar char="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824305-C48E-445C-A06D-E9D658EA4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40206" y="4873933"/>
            <a:ext cx="8997696" cy="121822"/>
          </a:xfrm>
          <a:prstGeom prst="rect">
            <a:avLst/>
          </a:prstGeom>
          <a:solidFill>
            <a:srgbClr val="C6989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534936-0C2D-4585-AA0A-DF52422A0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0C5A755-0384-4BD5-84CB-3A02C1C7F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8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9051786-3DB9-4904-BD7C-977B5666C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B557DC-3483-4FC3-B0F2-6358E74AA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C22CD1-1666-4CBE-96DC-99CDD142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40D5F6-B699-144F-9C72-31B5F92A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40" y="1265998"/>
            <a:ext cx="4274607" cy="9488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CT Abd/Pelvis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88E61-C266-3647-9373-347D0C52F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227" y="2557732"/>
            <a:ext cx="4274607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1800" dirty="0"/>
              <a:t>with oral and intravenous (IV) contrast to establish the diagnosis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1800" dirty="0"/>
              <a:t>high sensitivity and specificity</a:t>
            </a:r>
          </a:p>
        </p:txBody>
      </p:sp>
      <p:pic>
        <p:nvPicPr>
          <p:cNvPr id="15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9FAC9526-9FB6-E549-8307-98EF452D0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470"/>
          <a:stretch/>
        </p:blipFill>
        <p:spPr bwMode="auto">
          <a:xfrm>
            <a:off x="7997975" y="-5609"/>
            <a:ext cx="3746833" cy="61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680191"/>
            <a:ext cx="440192" cy="5492010"/>
          </a:xfrm>
          <a:prstGeom prst="rect">
            <a:avLst/>
          </a:prstGeom>
          <a:solidFill>
            <a:srgbClr val="C6989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260BE8-14D3-4223-AC79-F0595719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4E75A43-45C4-2E40-A10B-54A5733BA5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5908184" y="279400"/>
            <a:ext cx="5588000" cy="58928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827AAC-CA62-4023-88E4-2F271AB1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C698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48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5403742-45CD-5148-BDB8-57185CD8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-203835"/>
            <a:ext cx="5116576" cy="1580198"/>
          </a:xfrm>
        </p:spPr>
        <p:txBody>
          <a:bodyPr>
            <a:normAutofit/>
          </a:bodyPr>
          <a:lstStyle/>
          <a:p>
            <a:r>
              <a:rPr lang="en-US" dirty="0"/>
              <a:t>Management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7A652B7-4874-4042-8CB1-D342FF024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Outpatient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509679B-054F-A941-9063-7781C7D3D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268" y="2505075"/>
            <a:ext cx="5549697" cy="3526932"/>
          </a:xfrm>
        </p:spPr>
        <p:txBody>
          <a:bodyPr/>
          <a:lstStyle/>
          <a:p>
            <a:r>
              <a:rPr lang="en-US" dirty="0"/>
              <a:t>If uncomplicated and without evidence of a systemic response: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CD5253"/>
                </a:solidFill>
              </a:rPr>
              <a:t>discharge</a:t>
            </a:r>
            <a:r>
              <a:rPr lang="en-US" dirty="0"/>
              <a:t> home with </a:t>
            </a:r>
            <a:r>
              <a:rPr lang="en-US" dirty="0">
                <a:solidFill>
                  <a:srgbClr val="CD5253"/>
                </a:solidFill>
              </a:rPr>
              <a:t>oral antibiotics </a:t>
            </a:r>
            <a:r>
              <a:rPr lang="en-US" dirty="0"/>
              <a:t>and clear liquids.</a:t>
            </a:r>
          </a:p>
          <a:p>
            <a:r>
              <a:rPr lang="en-US" dirty="0"/>
              <a:t>Counsel on </a:t>
            </a:r>
            <a:r>
              <a:rPr lang="en-US" dirty="0">
                <a:solidFill>
                  <a:srgbClr val="CD5253"/>
                </a:solidFill>
              </a:rPr>
              <a:t>dietary modification </a:t>
            </a:r>
            <a:r>
              <a:rPr lang="en-US" dirty="0"/>
              <a:t>like decreasing fats and increasing fibers intake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C585166-6A74-3F47-8B78-8C00BBD10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Inpatient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0CFE0F2-7FD6-634F-BC00-963C9673D1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If complicated, have significant pain or have a systemic response:</a:t>
            </a:r>
          </a:p>
          <a:p>
            <a:r>
              <a:rPr lang="en-US" dirty="0"/>
              <a:t> admit to the hospital, place </a:t>
            </a:r>
            <a:r>
              <a:rPr lang="en-US" dirty="0">
                <a:solidFill>
                  <a:srgbClr val="CD5253"/>
                </a:solidFill>
              </a:rPr>
              <a:t>NPO</a:t>
            </a:r>
            <a:r>
              <a:rPr lang="en-US" dirty="0"/>
              <a:t>, and give IV </a:t>
            </a:r>
            <a:r>
              <a:rPr lang="en-US" dirty="0">
                <a:solidFill>
                  <a:srgbClr val="CD5253"/>
                </a:solidFill>
              </a:rPr>
              <a:t>antibiotics</a:t>
            </a:r>
            <a:r>
              <a:rPr lang="en-US" dirty="0"/>
              <a:t>, </a:t>
            </a:r>
            <a:r>
              <a:rPr lang="en-US" dirty="0">
                <a:solidFill>
                  <a:srgbClr val="CD5253"/>
                </a:solidFill>
              </a:rPr>
              <a:t>IVFs</a:t>
            </a:r>
            <a:r>
              <a:rPr lang="en-US" dirty="0"/>
              <a:t>, and </a:t>
            </a:r>
            <a:r>
              <a:rPr lang="en-US" dirty="0">
                <a:solidFill>
                  <a:srgbClr val="CD5253"/>
                </a:solidFill>
              </a:rPr>
              <a:t>analgesia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3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ose Gold Marble Wallpapers Hd - 610x1082 - Download HD Wallpaper -  WallpaperTip">
            <a:extLst>
              <a:ext uri="{FF2B5EF4-FFF2-40B4-BE49-F238E27FC236}">
                <a16:creationId xmlns:a16="http://schemas.microsoft.com/office/drawing/2014/main" id="{CD17E2F1-A84C-8446-ABEA-007E36B5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0"/>
            <a:ext cx="5455920" cy="68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9813F85-57A8-FF48-9954-C3FB427E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2"/>
            <a:ext cx="10543032" cy="1325563"/>
          </a:xfrm>
        </p:spPr>
        <p:txBody>
          <a:bodyPr/>
          <a:lstStyle/>
          <a:p>
            <a:r>
              <a:rPr lang="en-US" dirty="0"/>
              <a:t>Complicated Diverticulitis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66E302-4015-8647-97FA-6BF89813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D5253"/>
                </a:solidFill>
              </a:rPr>
              <a:t>Perforation</a:t>
            </a:r>
          </a:p>
          <a:p>
            <a:pPr lvl="1"/>
            <a:r>
              <a:rPr lang="en-US" dirty="0"/>
              <a:t>Emergent Surgery </a:t>
            </a:r>
          </a:p>
          <a:p>
            <a:pPr lvl="2"/>
            <a:r>
              <a:rPr lang="en-US" sz="1600" dirty="0"/>
              <a:t>Free air under the diaphragm  +/– extravasation of contrast</a:t>
            </a:r>
          </a:p>
          <a:p>
            <a:pPr lvl="2"/>
            <a:r>
              <a:rPr lang="en-US" sz="1600" dirty="0"/>
              <a:t>results in diffuse peritonitis</a:t>
            </a:r>
          </a:p>
          <a:p>
            <a:pPr lvl="2"/>
            <a:r>
              <a:rPr lang="en-US" sz="1600" dirty="0">
                <a:solidFill>
                  <a:srgbClr val="CD5253"/>
                </a:solidFill>
              </a:rPr>
              <a:t>Hartmann’s procedure </a:t>
            </a:r>
            <a:r>
              <a:rPr lang="en-US" sz="1600" dirty="0"/>
              <a:t>(</a:t>
            </a:r>
            <a:r>
              <a:rPr lang="en-US" sz="1400" dirty="0"/>
              <a:t>vs</a:t>
            </a:r>
            <a:r>
              <a:rPr lang="en-US" sz="1600" dirty="0"/>
              <a:t> </a:t>
            </a:r>
            <a:r>
              <a:rPr lang="en-US" sz="1200" dirty="0"/>
              <a:t>Primary anastomosis with proximal diversion)</a:t>
            </a:r>
            <a:endParaRPr lang="en-US" sz="1600" dirty="0"/>
          </a:p>
          <a:p>
            <a:r>
              <a:rPr lang="en-US" b="1" dirty="0"/>
              <a:t>Unstable Patient</a:t>
            </a:r>
          </a:p>
          <a:p>
            <a:pPr lvl="2"/>
            <a:r>
              <a:rPr lang="en-US" sz="2400" dirty="0">
                <a:solidFill>
                  <a:srgbClr val="CD5253"/>
                </a:solidFill>
              </a:rPr>
              <a:t>Damage control surgery </a:t>
            </a:r>
          </a:p>
          <a:p>
            <a:pPr lvl="3"/>
            <a:r>
              <a:rPr lang="en-US" dirty="0"/>
              <a:t>peritoneal lavage, temporary abdominal closure, &amp; 2</a:t>
            </a:r>
            <a:r>
              <a:rPr lang="en-US" baseline="30000" dirty="0"/>
              <a:t>nd</a:t>
            </a:r>
            <a:r>
              <a:rPr lang="en-US" dirty="0"/>
              <a:t> look</a:t>
            </a:r>
          </a:p>
          <a:p>
            <a:pPr lvl="3"/>
            <a:r>
              <a:rPr lang="en-US" dirty="0"/>
              <a:t>+/– limited colonic resection </a:t>
            </a:r>
          </a:p>
          <a:p>
            <a:pPr lvl="4"/>
            <a:r>
              <a:rPr lang="en-US" dirty="0"/>
              <a:t>leave the colon stapled off in situ </a:t>
            </a:r>
          </a:p>
          <a:p>
            <a:pPr lvl="4"/>
            <a:r>
              <a:rPr lang="en-US" dirty="0"/>
              <a:t>construct a colostomy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590914-913F-AA4D-A448-FAF7717B5B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5" b="50000"/>
          <a:stretch/>
        </p:blipFill>
        <p:spPr>
          <a:xfrm>
            <a:off x="7199445" y="159385"/>
            <a:ext cx="4878748" cy="2280920"/>
          </a:xfrm>
          <a:prstGeom prst="rect">
            <a:avLst/>
          </a:prstGeom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72B195D-AF7B-6D4E-AB1D-006AE8A8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87" y="2440305"/>
            <a:ext cx="4570696" cy="42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8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872</Words>
  <Application>Microsoft Macintosh PowerPoint</Application>
  <PresentationFormat>Widescreen</PresentationFormat>
  <Paragraphs>122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Dante</vt:lpstr>
      <vt:lpstr>Dante (Headings)2</vt:lpstr>
      <vt:lpstr>Helvetica Neue Medium</vt:lpstr>
      <vt:lpstr>Wingdings 2</vt:lpstr>
      <vt:lpstr>OffsetVTI</vt:lpstr>
      <vt:lpstr>Abdominal Pain &amp; Fever</vt:lpstr>
      <vt:lpstr>Clinical Scenario</vt:lpstr>
      <vt:lpstr>Acute Diverticulitis</vt:lpstr>
      <vt:lpstr>Acute Diverticulitis </vt:lpstr>
      <vt:lpstr> Course &amp; Complications</vt:lpstr>
      <vt:lpstr>PowerPoint Presentation</vt:lpstr>
      <vt:lpstr>CT Abd/Pelvis </vt:lpstr>
      <vt:lpstr>Management</vt:lpstr>
      <vt:lpstr>Complicated Diverticulitis </vt:lpstr>
      <vt:lpstr>Complicated Diverticulitis </vt:lpstr>
      <vt:lpstr>Complicated Diverticulitis </vt:lpstr>
      <vt:lpstr>Complicated Diverticulitis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Pain &amp; Fever</dc:title>
  <dc:creator>Escobar, Stephanie Michelle - (sescobar)</dc:creator>
  <cp:lastModifiedBy>Escobar, Stephanie Michelle - (sescobar)</cp:lastModifiedBy>
  <cp:revision>8</cp:revision>
  <dcterms:created xsi:type="dcterms:W3CDTF">2021-12-09T00:42:35Z</dcterms:created>
  <dcterms:modified xsi:type="dcterms:W3CDTF">2021-12-14T23:27:20Z</dcterms:modified>
</cp:coreProperties>
</file>