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slide" Target="slides/slide5.xml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7187eb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7187eb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e7187eb8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e7187eb8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e7187eb8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e7187eb8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9f1542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9f1542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9f1542d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9f1542d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Spectral"/>
              <a:buNone/>
              <a:defRPr sz="5200">
                <a:latin typeface="Spectral"/>
                <a:ea typeface="Spectral"/>
                <a:cs typeface="Spectral"/>
                <a:sym typeface="Spectr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pectral"/>
              <a:buNone/>
              <a:defRPr sz="2800">
                <a:latin typeface="Spectral"/>
                <a:ea typeface="Spectral"/>
                <a:cs typeface="Spectral"/>
                <a:sym typeface="Spectr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1148700" y="3993150"/>
            <a:ext cx="3284400" cy="2296050"/>
            <a:chOff x="-1148700" y="3993150"/>
            <a:chExt cx="3284400" cy="2296050"/>
          </a:xfrm>
        </p:grpSpPr>
        <p:pic>
          <p:nvPicPr>
            <p:cNvPr id="17" name="Google Shape;17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48700" y="3993150"/>
              <a:ext cx="2297587" cy="229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4543950"/>
              <a:ext cx="1824000" cy="377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★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★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ts val="2800"/>
              <a:buFont typeface="Spectral"/>
              <a:buNone/>
              <a:defRPr sz="2800">
                <a:solidFill>
                  <a:srgbClr val="AB0520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ts val="1800"/>
              <a:buFont typeface="Spectral"/>
              <a:buChar char="●"/>
              <a:defRPr sz="18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○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■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●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○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■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●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234B"/>
              </a:buClr>
              <a:buSzPts val="1400"/>
              <a:buFont typeface="Spectral"/>
              <a:buChar char="○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C234B"/>
              </a:buClr>
              <a:buSzPts val="1400"/>
              <a:buFont typeface="Spectral"/>
              <a:buChar char="■"/>
              <a:defRPr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-1148700" y="3993150"/>
            <a:ext cx="3284400" cy="2296050"/>
            <a:chOff x="-1148700" y="3993150"/>
            <a:chExt cx="3284400" cy="2296050"/>
          </a:xfrm>
        </p:grpSpPr>
        <p:pic>
          <p:nvPicPr>
            <p:cNvPr id="10" name="Google Shape;10;p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48700" y="3993150"/>
              <a:ext cx="2297587" cy="229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4543950"/>
              <a:ext cx="1824000" cy="377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for Abdominal Aortic Aneurysm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Clerkship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Suranjana Rahman</a:t>
            </a:r>
            <a:endParaRPr sz="18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838563"/>
            <a:ext cx="353377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0" y="0"/>
            <a:ext cx="8520600" cy="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Repair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838563"/>
            <a:ext cx="35337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05500" y="681275"/>
            <a:ext cx="2548500" cy="4355700"/>
          </a:xfrm>
          <a:prstGeom prst="rect">
            <a:avLst/>
          </a:prstGeom>
          <a:ln cap="flat" cmpd="sng" w="9525">
            <a:solidFill>
              <a:srgbClr val="0C2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Diameter</a:t>
            </a:r>
            <a:r>
              <a:rPr lang="en" sz="1600"/>
              <a:t>: ≥ 5.5 cm in men; ≥ 5.0 cm in women</a:t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Expansion rate</a:t>
            </a:r>
            <a:r>
              <a:rPr lang="en" sz="1600"/>
              <a:t>: </a:t>
            </a:r>
            <a:br>
              <a:rPr lang="en" sz="1600"/>
            </a:br>
            <a:r>
              <a:rPr lang="en" sz="1600"/>
              <a:t>≥ 0.5 cm/6 months</a:t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364000" y="681275"/>
            <a:ext cx="2671500" cy="4355700"/>
          </a:xfrm>
          <a:prstGeom prst="rect">
            <a:avLst/>
          </a:prstGeom>
          <a:ln cap="flat" cmpd="sng" w="9525">
            <a:solidFill>
              <a:srgbClr val="0C2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Complications </a:t>
            </a:r>
            <a:br>
              <a:rPr b="1" lang="en"/>
            </a:br>
            <a:r>
              <a:rPr lang="en" sz="1200"/>
              <a:t>(e.g. rupture)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Symptomatic aneurysm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727" y="3060926"/>
            <a:ext cx="2452050" cy="162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347175" y="681275"/>
            <a:ext cx="2637000" cy="4355700"/>
          </a:xfrm>
          <a:prstGeom prst="rect">
            <a:avLst/>
          </a:prstGeom>
          <a:ln cap="flat" cmpd="sng" w="9525">
            <a:solidFill>
              <a:srgbClr val="0C2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Saccular </a:t>
            </a:r>
            <a:r>
              <a:rPr b="1" lang="en" sz="1600"/>
              <a:t>aneurysm</a:t>
            </a:r>
            <a:br>
              <a:rPr lang="en" sz="1600"/>
            </a:br>
            <a:r>
              <a:rPr lang="en" sz="1200"/>
              <a:t>unique shape predisposes to rupture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688" y="2625025"/>
            <a:ext cx="2585050" cy="217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9255" l="32988" r="1608" t="3998"/>
          <a:stretch/>
        </p:blipFill>
        <p:spPr>
          <a:xfrm>
            <a:off x="333613" y="2689783"/>
            <a:ext cx="2092275" cy="2220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838563"/>
            <a:ext cx="35337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type="title"/>
          </p:nvPr>
        </p:nvSpPr>
        <p:spPr>
          <a:xfrm>
            <a:off x="0" y="0"/>
            <a:ext cx="8520600" cy="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for Repair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05500" y="681275"/>
            <a:ext cx="3533700" cy="4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Open Repair </a:t>
            </a:r>
            <a:endParaRPr b="1" sz="1600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Laparotomy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Stent-graft will be </a:t>
            </a:r>
            <a:r>
              <a:rPr b="1" lang="en" sz="1400"/>
              <a:t>directly </a:t>
            </a:r>
            <a:r>
              <a:rPr b="1" lang="en" sz="1400"/>
              <a:t>anastomosed</a:t>
            </a:r>
            <a:r>
              <a:rPr lang="en" sz="1400"/>
              <a:t> to aorta and iliacs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359" y="1073225"/>
            <a:ext cx="1718019" cy="23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5275475" y="681275"/>
            <a:ext cx="3533700" cy="43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Endovascular Aortic Repair (EVAR)</a:t>
            </a:r>
            <a:endParaRPr b="1" sz="1600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Catheter</a:t>
            </a:r>
            <a:r>
              <a:rPr lang="en" sz="1400"/>
              <a:t>-guided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Dependent on aortograms throughout procedure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Stent-graft will be inserted through femoral artery access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25" y="1113075"/>
            <a:ext cx="2120406" cy="23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838563"/>
            <a:ext cx="35337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type="title"/>
          </p:nvPr>
        </p:nvSpPr>
        <p:spPr>
          <a:xfrm>
            <a:off x="0" y="0"/>
            <a:ext cx="8520600" cy="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and Limitations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5281700" y="555350"/>
            <a:ext cx="35337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Endovascular Aortic Repair (EVAR)</a:t>
            </a:r>
            <a:endParaRPr b="1" sz="1600" u="sng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Older patient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Multiple medical comorbidities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Prior </a:t>
            </a:r>
            <a:r>
              <a:rPr lang="en" sz="1400"/>
              <a:t>aortic surgery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previous surgical scarring can compromise the anatomy</a:t>
            </a:r>
            <a:endParaRPr sz="12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Prior </a:t>
            </a:r>
            <a:r>
              <a:rPr lang="en" sz="1400"/>
              <a:t>abdominal surgery</a:t>
            </a:r>
            <a:endParaRPr sz="1400"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50425" y="555350"/>
            <a:ext cx="3533700" cy="3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Open Repair</a:t>
            </a:r>
            <a:endParaRPr b="1" sz="1600" u="sng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Younger patient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Few medical comorbidities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Connective tissue </a:t>
            </a:r>
            <a:r>
              <a:rPr lang="en" sz="1400"/>
              <a:t>disorder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long-term endovascular</a:t>
            </a:r>
            <a:br>
              <a:rPr lang="en" sz="1200"/>
            </a:br>
            <a:r>
              <a:rPr lang="en" sz="1200"/>
              <a:t>complications are inevitable</a:t>
            </a:r>
            <a:endParaRPr sz="12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Anatomy not favorable</a:t>
            </a:r>
            <a:r>
              <a:rPr lang="en" sz="1400"/>
              <a:t> for EVAR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highly angulated neck</a:t>
            </a:r>
            <a:endParaRPr sz="12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Atherosclerosis </a:t>
            </a:r>
            <a:r>
              <a:rPr lang="en" sz="1400"/>
              <a:t>of iliac arteries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 extend graft and bypass the stenosis</a:t>
            </a:r>
            <a:endParaRPr sz="1200"/>
          </a:p>
        </p:txBody>
      </p:sp>
      <p:sp>
        <p:nvSpPr>
          <p:cNvPr id="93" name="Google Shape;93;p16"/>
          <p:cNvSpPr txBox="1"/>
          <p:nvPr/>
        </p:nvSpPr>
        <p:spPr>
          <a:xfrm>
            <a:off x="450425" y="4208750"/>
            <a:ext cx="8520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“Conventional thinking is that </a:t>
            </a:r>
            <a:r>
              <a:rPr b="1"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open repair</a:t>
            </a: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 is appropriate for </a:t>
            </a:r>
            <a:r>
              <a:rPr b="1"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young</a:t>
            </a: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, </a:t>
            </a:r>
            <a:r>
              <a:rPr b="1"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healthy </a:t>
            </a: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patients and </a:t>
            </a:r>
            <a:endParaRPr i="1" sz="1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EVAR </a:t>
            </a: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for </a:t>
            </a:r>
            <a:r>
              <a:rPr b="1"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older, sicker</a:t>
            </a:r>
            <a:r>
              <a:rPr i="1" lang="en" sz="1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 patients if they are anatomically suitable”</a:t>
            </a:r>
            <a:endParaRPr i="1" sz="1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Moulakakis KG, Dalainas I, Kakisis J, Mylonas S, Liapis CD. Endovascular Treatment versus Open Repair for Abdominal Aortic Aneurysms: The Influence of Fitness in Decision Making. Int J Angiol. 2013 Mar;22(1):9-12. doi: 10.1055/s-0033-1333868. PMID: 24436578; PMCID: PMC3699226.</a:t>
            </a:r>
            <a:endParaRPr i="1" sz="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81" y="2658925"/>
            <a:ext cx="1029000" cy="15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838563"/>
            <a:ext cx="35337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type="title"/>
          </p:nvPr>
        </p:nvSpPr>
        <p:spPr>
          <a:xfrm>
            <a:off x="0" y="0"/>
            <a:ext cx="8520600" cy="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 and Complications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973975" y="681275"/>
            <a:ext cx="3835200" cy="4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Endovascular Aortic Repair (EVAR)</a:t>
            </a:r>
            <a:endParaRPr b="1" sz="1400"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Higher </a:t>
            </a:r>
            <a:r>
              <a:rPr lang="en" sz="1400"/>
              <a:t>rates of </a:t>
            </a:r>
            <a:r>
              <a:rPr b="1" lang="en" sz="1400"/>
              <a:t>reintervention </a:t>
            </a:r>
            <a:r>
              <a:rPr lang="en" sz="1400"/>
              <a:t>later in lifetime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Groin hematoma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Endoleak 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persistent blood flow in the aneurysm sac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Late rupture </a:t>
            </a:r>
            <a:r>
              <a:rPr lang="en"/>
              <a:t>(months after) 2/2 delayed endoleak presence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Spinal injury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Limb ischemia</a:t>
            </a:r>
            <a:endParaRPr sz="1400"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444200" y="681275"/>
            <a:ext cx="3856500" cy="4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Open Repair</a:t>
            </a:r>
            <a:endParaRPr b="1" sz="1400"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</a:t>
            </a:r>
            <a:r>
              <a:rPr lang="en" sz="1400"/>
              <a:t>ssociated with significantly </a:t>
            </a:r>
            <a:r>
              <a:rPr b="1" lang="en" sz="1400"/>
              <a:t>lower </a:t>
            </a:r>
            <a:r>
              <a:rPr lang="en" sz="1400"/>
              <a:t>6-year </a:t>
            </a:r>
            <a:r>
              <a:rPr b="1" lang="en" sz="1400"/>
              <a:t>mortality </a:t>
            </a:r>
            <a:r>
              <a:rPr lang="en" sz="1400"/>
              <a:t>and </a:t>
            </a:r>
            <a:r>
              <a:rPr b="1" lang="en" sz="1400"/>
              <a:t>rupture </a:t>
            </a:r>
            <a:r>
              <a:rPr lang="en" sz="1400"/>
              <a:t>compared with EVAR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Higher rates</a:t>
            </a:r>
            <a:r>
              <a:rPr lang="en" sz="1400"/>
              <a:t> of perioperative complications: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leg ischemia, intestinal ischemia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</a:t>
            </a:r>
            <a:r>
              <a:rPr lang="en" sz="1200"/>
              <a:t>espiratory complications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nonhome discharge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</a:t>
            </a:r>
            <a:r>
              <a:rPr lang="en" sz="1400"/>
              <a:t>ignificantly </a:t>
            </a:r>
            <a:r>
              <a:rPr b="1" lang="en" sz="1400"/>
              <a:t>higher odds </a:t>
            </a:r>
            <a:r>
              <a:rPr lang="en" sz="1400"/>
              <a:t>of </a:t>
            </a:r>
            <a:r>
              <a:rPr b="1" lang="en" sz="1400"/>
              <a:t>30-day mortality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</a:t>
            </a:r>
            <a:r>
              <a:rPr lang="en" sz="1400"/>
              <a:t>pontaneous rupture/exsanguination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Spinal injury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Limb ischemia</a:t>
            </a:r>
            <a:endParaRPr sz="1400"/>
          </a:p>
        </p:txBody>
      </p:sp>
      <p:sp>
        <p:nvSpPr>
          <p:cNvPr id="103" name="Google Shape;103;p17"/>
          <p:cNvSpPr txBox="1"/>
          <p:nvPr/>
        </p:nvSpPr>
        <p:spPr>
          <a:xfrm>
            <a:off x="43600" y="4867425"/>
            <a:ext cx="91005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0C234B"/>
                </a:solidFill>
                <a:latin typeface="Spectral"/>
                <a:ea typeface="Spectral"/>
                <a:cs typeface="Spectral"/>
                <a:sym typeface="Spectral"/>
              </a:rPr>
              <a:t>Yei K, Mathlouthi A, Naazie I, Elsayed N, Clary B, Malas M. Long-term Outcomes Associated With Open vs Endovascular Abdominal Aortic Aneurysm Repair in a Medicare-Matched Database. JAMA Netw Open. 2022;5(5):e2212081. doi:10.1001/jamanetworkopen.2022.12081</a:t>
            </a:r>
            <a:endParaRPr i="1" sz="6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234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