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84"/>
    <p:restoredTop sz="93779"/>
  </p:normalViewPr>
  <p:slideViewPr>
    <p:cSldViewPr snapToGrid="0">
      <p:cViewPr varScale="1">
        <p:scale>
          <a:sx n="63" d="100"/>
          <a:sy n="63" d="100"/>
        </p:scale>
        <p:origin x="243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6c7a052d8_0_1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f6c7a052d8_0_1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f6c7a052d8_0_28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f6c7a052d8_0_28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6c7a052d8_0_1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f6c7a052d8_0_1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6c7a052d8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6c7a052d8_0_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6c7a052d8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6c7a052d8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6c7a052d8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6c7a052d8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6c7a052d8_0_28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f6c7a052d8_0_28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6c7a052d8_0_28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6c7a052d8_0_28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6c7a052d8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6c7a052d8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6c7a052d8_0_2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f6c7a052d8_0_2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6c7a052d8_0_1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6c7a052d8_0_1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amjsurg.2020.11.032" TargetMode="External"/><Relationship Id="rId13" Type="http://schemas.openxmlformats.org/officeDocument/2006/relationships/hyperlink" Target="https://doi.org/10.1097/cpm.0000000000000343" TargetMode="External"/><Relationship Id="rId3" Type="http://schemas.openxmlformats.org/officeDocument/2006/relationships/hyperlink" Target="https://doi.org/10.54005/geneltip.1428167" TargetMode="External"/><Relationship Id="rId7" Type="http://schemas.openxmlformats.org/officeDocument/2006/relationships/hyperlink" Target="https://www.pulmoconsult.com/specialty-services/intercostal-chest-tube-drainage/" TargetMode="External"/><Relationship Id="rId12" Type="http://schemas.openxmlformats.org/officeDocument/2006/relationships/hyperlink" Target="https://doi.org/10.1007/s00068-010-0064-3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oi.org/10.1016/j.chest.2019.01.007" TargetMode="External"/><Relationship Id="rId11" Type="http://schemas.openxmlformats.org/officeDocument/2006/relationships/hyperlink" Target="https://coreem.net/core/traumatic-hemothorax/" TargetMode="External"/><Relationship Id="rId5" Type="http://schemas.openxmlformats.org/officeDocument/2006/relationships/hyperlink" Target="https://doi.org/10.1016/j.thorsurg.2012.10.003" TargetMode="External"/><Relationship Id="rId10" Type="http://schemas.openxmlformats.org/officeDocument/2006/relationships/hyperlink" Target="https://thetraumapro.com/2017/03/06/retained-hemothorax-part-3-vats/" TargetMode="External"/><Relationship Id="rId4" Type="http://schemas.openxmlformats.org/officeDocument/2006/relationships/hyperlink" Target="https://doi.org/10.1016/j.rmed.2010.08.006" TargetMode="External"/><Relationship Id="rId9" Type="http://schemas.openxmlformats.org/officeDocument/2006/relationships/hyperlink" Target="https://doi.org/10.1016/j.injury.2023.11111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 descr="Doctors scientists people in laboratory researches lungs organ healthcare medical concept flat vector illustration. Pulmonology, determine diagnosis, disease treatment. Internal organ inspection. (Provided by Getty Images)"/>
          <p:cNvPicPr preferRelativeResize="0"/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933588" y="213363"/>
            <a:ext cx="7276826" cy="417417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460938" y="4245982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655"/>
              <a:buNone/>
            </a:pPr>
            <a:r>
              <a:rPr lang="en" sz="1846">
                <a:solidFill>
                  <a:srgbClr val="000000"/>
                </a:solidFill>
              </a:rPr>
              <a:t>Kaxandra Nessi, MS3</a:t>
            </a:r>
            <a:endParaRPr sz="1846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655"/>
              <a:buNone/>
            </a:pPr>
            <a:r>
              <a:rPr lang="en" sz="1846">
                <a:solidFill>
                  <a:srgbClr val="000000"/>
                </a:solidFill>
              </a:rPr>
              <a:t>University of Arizona College of Medicine - Tucson </a:t>
            </a:r>
            <a:endParaRPr sz="1846">
              <a:solidFill>
                <a:srgbClr val="000000"/>
              </a:solidFill>
            </a:endParaRPr>
          </a:p>
        </p:txBody>
      </p:sp>
      <p:sp>
        <p:nvSpPr>
          <p:cNvPr id="87" name="Google Shape;87;p13"/>
          <p:cNvSpPr txBox="1">
            <a:spLocks noGrp="1"/>
          </p:cNvSpPr>
          <p:nvPr>
            <p:ph type="ctrTitle"/>
          </p:nvPr>
        </p:nvSpPr>
        <p:spPr>
          <a:xfrm>
            <a:off x="460950" y="1563802"/>
            <a:ext cx="8222100" cy="147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700" b="1">
                <a:solidFill>
                  <a:srgbClr val="000000"/>
                </a:solidFill>
              </a:rPr>
              <a:t>Management of a Retained Hemothorax</a:t>
            </a:r>
            <a:endParaRPr sz="47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Complications of Retained Hemothorax </a:t>
            </a:r>
            <a:endParaRPr b="1"/>
          </a:p>
        </p:txBody>
      </p:sp>
      <p:sp>
        <p:nvSpPr>
          <p:cNvPr id="167" name="Google Shape;167;p22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Failure to effectively remove retained hemothorax can result in: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Fibrothorax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Trapped lung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Infection 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Empyema  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Pneumonia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Thus, effective surgical management of retained hemothoraces is key to preventing these complications and improving patient outcomes.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"/>
          <p:cNvSpPr txBox="1">
            <a:spLocks noGrp="1"/>
          </p:cNvSpPr>
          <p:nvPr>
            <p:ph type="title"/>
          </p:nvPr>
        </p:nvSpPr>
        <p:spPr>
          <a:xfrm>
            <a:off x="311700" y="9635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References </a:t>
            </a:r>
            <a:endParaRPr b="1"/>
          </a:p>
        </p:txBody>
      </p:sp>
      <p:sp>
        <p:nvSpPr>
          <p:cNvPr id="178" name="Google Shape;178;p24"/>
          <p:cNvSpPr txBox="1">
            <a:spLocks noGrp="1"/>
          </p:cNvSpPr>
          <p:nvPr>
            <p:ph type="body" idx="1"/>
          </p:nvPr>
        </p:nvSpPr>
        <p:spPr>
          <a:xfrm>
            <a:off x="311700" y="620080"/>
            <a:ext cx="8520600" cy="36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>
                <a:solidFill>
                  <a:schemeClr val="dk1"/>
                </a:solidFill>
              </a:rPr>
              <a:t>Acar, D., Kadıoğlu, E., Kenan, N., Doğan, E., Çap, A. M., &amp; Yılmaz, Y. (2024). The glucose/potassium ratio exhibits a predictive role that is both earlier and more efficacious compared to the i̇nflammatory response in the context of isolated thoracic trauma. Genel Tıp Dergisi, 34(3), 358–364. </a:t>
            </a:r>
            <a:r>
              <a:rPr lang="en" sz="1000" u="sng">
                <a:solidFill>
                  <a:schemeClr val="hlink"/>
                </a:solidFill>
                <a:hlinkClick r:id="rId3"/>
              </a:rPr>
              <a:t>https://doi.org/10.54005/geneltip.1428167</a:t>
            </a:r>
            <a:r>
              <a:rPr lang="en" sz="1000">
                <a:solidFill>
                  <a:schemeClr val="dk1"/>
                </a:solidFill>
              </a:rPr>
              <a:t>   </a:t>
            </a:r>
            <a:endParaRPr sz="1000">
              <a:solidFill>
                <a:schemeClr val="dk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 sz="1000">
                <a:solidFill>
                  <a:schemeClr val="dk1"/>
                </a:solidFill>
              </a:rPr>
              <a:t>Boersma, W. G., Stigt, J. A., &amp; Smit, H. J. M. (2010). Treatment of haemothorax. Respiratory Medicine, 104(11), 1583–1587. </a:t>
            </a:r>
            <a:r>
              <a:rPr lang="en" sz="1000" u="sng">
                <a:solidFill>
                  <a:schemeClr val="hlink"/>
                </a:solidFill>
                <a:hlinkClick r:id="rId4"/>
              </a:rPr>
              <a:t>https://doi.org/10.1016/j.rmed.2010.08.006</a:t>
            </a:r>
            <a:r>
              <a:rPr lang="en" sz="1000">
                <a:solidFill>
                  <a:schemeClr val="dk1"/>
                </a:solidFill>
              </a:rPr>
              <a:t>   </a:t>
            </a:r>
            <a:endParaRPr sz="1000">
              <a:solidFill>
                <a:schemeClr val="dk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>
                <a:solidFill>
                  <a:schemeClr val="dk1"/>
                </a:solidFill>
              </a:rPr>
              <a:t>Broderick, S. R. (2013). Hemothorax. Thoracic Surgery Clinics, 23(1), 89–96. </a:t>
            </a:r>
            <a:r>
              <a:rPr lang="en" sz="1000" u="sng">
                <a:solidFill>
                  <a:srgbClr val="1155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https://doi.org/10.1016/j.thorsurg.2012.10.003</a:t>
            </a:r>
            <a:r>
              <a:rPr lang="en" sz="1000">
                <a:solidFill>
                  <a:schemeClr val="dk1"/>
                </a:solidFill>
              </a:rPr>
              <a:t> </a:t>
            </a:r>
            <a:endParaRPr sz="1000">
              <a:solidFill>
                <a:schemeClr val="dk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>
                <a:solidFill>
                  <a:schemeClr val="dk1"/>
                </a:solidFill>
              </a:rPr>
              <a:t>Hendriksen, B. S., Kuroki, M. T., Armen, S. B., Reed, M. F., Taylor, M. D., &amp; Hollenbeak, C. S. (2019). Lytic therapy for retained traumatic hemothorax. Chest, 155(4), 805–815. </a:t>
            </a:r>
            <a:r>
              <a:rPr lang="en" sz="1000" u="sng">
                <a:solidFill>
                  <a:srgbClr val="1155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https://doi.org/10.1016/j.chest.2019.01.007</a:t>
            </a:r>
            <a:r>
              <a:rPr lang="en" sz="1000">
                <a:solidFill>
                  <a:schemeClr val="dk1"/>
                </a:solidFill>
              </a:rPr>
              <a:t>   </a:t>
            </a:r>
            <a:endParaRPr sz="1000">
              <a:solidFill>
                <a:schemeClr val="dk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>
                <a:solidFill>
                  <a:schemeClr val="dk1"/>
                </a:solidFill>
              </a:rPr>
              <a:t>Chawla, G. (2023). Intercostal Chest Tube Drainage. </a:t>
            </a:r>
            <a:r>
              <a:rPr lang="en" sz="1000" u="sng">
                <a:solidFill>
                  <a:schemeClr val="hlink"/>
                </a:solidFill>
                <a:hlinkClick r:id="rId7"/>
              </a:rPr>
              <a:t>https://www.pulmoconsult.com/specialty-services/intercostal-chest-tube-drainage/</a:t>
            </a:r>
            <a:r>
              <a:rPr lang="en" sz="1000">
                <a:solidFill>
                  <a:schemeClr val="dk1"/>
                </a:solidFill>
              </a:rPr>
              <a:t>    </a:t>
            </a:r>
            <a:endParaRPr sz="1000">
              <a:solidFill>
                <a:schemeClr val="dk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>
                <a:solidFill>
                  <a:schemeClr val="dk1"/>
                </a:solidFill>
              </a:rPr>
              <a:t>Patel, N. J., Dultz, L., Ladhani, H. A., Cullinane, D. C., Klein, E., McNickle, A. G., Bugaev, N., Fraser, D. R., Kartiko, S., Dodgion, C., Pappas, P. A., Kim, D., Cantrell, S., Como, J. J., &amp; Kasotakis, G. (2021). Management of simple and retained hemothorax: A Practice Management guideline from the Eastern Association for the surgery of trauma. The American Journal of Surgery, 221(5), 873–884. </a:t>
            </a:r>
            <a:r>
              <a:rPr lang="en" sz="1000" u="sng">
                <a:solidFill>
                  <a:srgbClr val="1155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https://doi.org/10.1016/j.amjsurg.2020.11.032</a:t>
            </a:r>
            <a:r>
              <a:rPr lang="en" sz="1000">
                <a:solidFill>
                  <a:schemeClr val="dk1"/>
                </a:solidFill>
              </a:rPr>
              <a:t>    </a:t>
            </a:r>
            <a:endParaRPr sz="1000">
              <a:solidFill>
                <a:schemeClr val="dk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 sz="1000">
                <a:solidFill>
                  <a:schemeClr val="dk1"/>
                </a:solidFill>
              </a:rPr>
              <a:t>Tewkesbury, G., Beyer, C., Eddinger, K., McLauchlan, N., Tran, A., Cannon, J. W., &amp; Knollmann, F. (2024). CT-based pleural effusion volume estimation formula demonstrates low accuracy and reproducibility for traumatic hemothorax. Injury, 55(1), 111112. </a:t>
            </a:r>
            <a:r>
              <a:rPr lang="en" sz="1000" u="sng">
                <a:solidFill>
                  <a:schemeClr val="hlink"/>
                </a:solidFill>
                <a:hlinkClick r:id="rId9"/>
              </a:rPr>
              <a:t>https://doi.org/10.1016/j.injury.2023.111112</a:t>
            </a:r>
            <a:r>
              <a:rPr lang="en" sz="1000">
                <a:solidFill>
                  <a:schemeClr val="dk1"/>
                </a:solidFill>
              </a:rPr>
              <a:t>   </a:t>
            </a:r>
            <a:endParaRPr sz="1000">
              <a:solidFill>
                <a:schemeClr val="dk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 sz="1000">
                <a:solidFill>
                  <a:schemeClr val="dk1"/>
                </a:solidFill>
              </a:rPr>
              <a:t>The Trauma Pro. (2017). The trauma pro. </a:t>
            </a:r>
            <a:r>
              <a:rPr lang="en" sz="1000" u="sng">
                <a:solidFill>
                  <a:schemeClr val="hlink"/>
                </a:solidFill>
                <a:hlinkClick r:id="rId10"/>
              </a:rPr>
              <a:t>https://thetraumapro.com/2017/03/06/retained-hemothorax-part-3-vats/</a:t>
            </a:r>
            <a:r>
              <a:rPr lang="en" sz="1000">
                <a:solidFill>
                  <a:schemeClr val="dk1"/>
                </a:solidFill>
              </a:rPr>
              <a:t>   </a:t>
            </a:r>
            <a:endParaRPr sz="1000">
              <a:solidFill>
                <a:schemeClr val="dk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" sz="1000">
                <a:solidFill>
                  <a:schemeClr val="dk1"/>
                </a:solidFill>
              </a:rPr>
              <a:t>Traumatic Hemothorax. Core EM. (2017). </a:t>
            </a:r>
            <a:r>
              <a:rPr lang="en" sz="1000" u="sng">
                <a:solidFill>
                  <a:schemeClr val="accent5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https://coreem.net/core/traumatic-hemothorax/</a:t>
            </a:r>
            <a:r>
              <a:rPr lang="en" sz="1000">
                <a:solidFill>
                  <a:schemeClr val="dk1"/>
                </a:solidFill>
              </a:rPr>
              <a:t>  </a:t>
            </a:r>
            <a:endParaRPr sz="1000">
              <a:solidFill>
                <a:schemeClr val="dk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>
                <a:solidFill>
                  <a:schemeClr val="dk1"/>
                </a:solidFill>
              </a:rPr>
              <a:t>Villegas, M. I., Hennessey, R. A., Morales, C. H., &amp; Londoño, E. (2010). Risk factors associated with the development of post-traumatic retained hemothorax. European Journal of Trauma and Emergency Surgery, 37(6), 583–589. </a:t>
            </a:r>
            <a:r>
              <a:rPr lang="en" sz="1000" u="sng">
                <a:solidFill>
                  <a:srgbClr val="1155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https://doi.org/10.1007/s00068-010-0064-3</a:t>
            </a:r>
            <a:r>
              <a:rPr lang="en" sz="1000">
                <a:solidFill>
                  <a:schemeClr val="dk1"/>
                </a:solidFill>
              </a:rPr>
              <a:t>   </a:t>
            </a:r>
            <a:endParaRPr sz="1000">
              <a:solidFill>
                <a:schemeClr val="dk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>
                <a:solidFill>
                  <a:schemeClr val="dk1"/>
                </a:solidFill>
              </a:rPr>
              <a:t>Zeiler, J., Idell, S., Norwood, S., &amp; Cook, A. (2020). Hemothorax: A review of the literature. Clinical Pulmonary Medicine, 27(1), 1–12. </a:t>
            </a:r>
            <a:r>
              <a:rPr lang="en" sz="1000" u="sng">
                <a:solidFill>
                  <a:srgbClr val="1155C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https://doi.org/10.1097/cpm.0000000000000343</a:t>
            </a:r>
            <a:r>
              <a:rPr lang="en" sz="1000">
                <a:solidFill>
                  <a:schemeClr val="dk1"/>
                </a:solidFill>
              </a:rPr>
              <a:t>   </a:t>
            </a:r>
            <a:endParaRPr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222800" y="1052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Hemothorax: Etiology &amp; Epidemiology </a:t>
            </a:r>
            <a:endParaRPr b="1"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3101725" y="649654"/>
            <a:ext cx="5847900" cy="427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Roughly 300,000 hemothoraces occur every year in the US, with an estimated 9.4% mortality rate. Causes include: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Trauma (blunt and sharp)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b="1"/>
              <a:t>Blunt trauma is #1 most common cause </a:t>
            </a:r>
            <a:endParaRPr b="1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Iatrogenic (surgeries to lung parenchyma, medications)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Spontaneous (idiopathic, neoplasm rupture of vasculature)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Blood can originate from a variety of sources: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Chest wall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Intercostal vasculature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Internal mammary arteries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Great vessels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Mediastinum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Myocardium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Lung parenchyma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Diaphragm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Abdomen </a:t>
            </a:r>
            <a:endParaRPr/>
          </a:p>
        </p:txBody>
      </p:sp>
      <p:pic>
        <p:nvPicPr>
          <p:cNvPr id="94" name="Google Shape;9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800" y="1167925"/>
            <a:ext cx="2908226" cy="2807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>
            <a:spLocks noGrp="1"/>
          </p:cNvSpPr>
          <p:nvPr>
            <p:ph type="title"/>
          </p:nvPr>
        </p:nvSpPr>
        <p:spPr>
          <a:xfrm>
            <a:off x="325925" y="381975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Classification: Severity &amp; Time Course </a:t>
            </a:r>
            <a:endParaRPr b="1"/>
          </a:p>
        </p:txBody>
      </p:sp>
      <p:sp>
        <p:nvSpPr>
          <p:cNvPr id="100" name="Google Shape;100;p15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</a:t>
            </a:r>
            <a:r>
              <a:rPr lang="en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severity</a:t>
            </a: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hemothorax is classified according to amount of blood present in the pleural cavity: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➢"/>
            </a:pPr>
            <a:r>
              <a:rPr lang="en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Minimal hemothorax: 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&lt;400 mL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➢"/>
            </a:pPr>
            <a:r>
              <a:rPr lang="en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Medium hemothorax: 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400-1000 mL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➢"/>
            </a:pPr>
            <a:r>
              <a:rPr lang="en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Massive hemothorax: 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&gt;1000 mL</a:t>
            </a: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Calculation: 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Volume = depth</a:t>
            </a:r>
            <a:r>
              <a:rPr lang="en" b="1" baseline="30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en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x height </a:t>
            </a:r>
            <a:endParaRPr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"/>
          </p:nvPr>
        </p:nvSpPr>
        <p:spPr>
          <a:xfrm>
            <a:off x="4865100" y="1229975"/>
            <a:ext cx="39672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hemothorax can present in many ways, including:</a:t>
            </a:r>
            <a:endParaRPr/>
          </a:p>
          <a:p>
            <a:pPr marL="457200" lvl="0" indent="-330200" algn="l" rtl="0">
              <a:spcBef>
                <a:spcPts val="1200"/>
              </a:spcBef>
              <a:spcAft>
                <a:spcPts val="0"/>
              </a:spcAft>
              <a:buSzPts val="1600"/>
              <a:buFont typeface="Arial"/>
              <a:buChar char="➢"/>
            </a:pPr>
            <a:r>
              <a:rPr lang="en" sz="1600" b="1"/>
              <a:t>Acute</a:t>
            </a:r>
            <a:endParaRPr sz="1600" b="1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within hours after inciting event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➢"/>
            </a:pPr>
            <a:r>
              <a:rPr lang="en" sz="1600" b="1"/>
              <a:t>Delayed</a:t>
            </a:r>
            <a:endParaRPr sz="1600" b="1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within 24 hours after negative imaging OR within 44 days after initial presentation </a:t>
            </a:r>
            <a:endParaRPr/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Char char="■"/>
            </a:pPr>
            <a:r>
              <a:rPr lang="en" sz="11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Rib fractures are most common cause of a delayed hemothorax </a:t>
            </a:r>
            <a:endParaRPr b="1">
              <a:solidFill>
                <a:schemeClr val="accent4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➢"/>
            </a:pPr>
            <a:r>
              <a:rPr lang="en" sz="1600" b="1"/>
              <a:t>Retained</a:t>
            </a:r>
            <a:r>
              <a:rPr lang="en" sz="1600"/>
              <a:t> </a:t>
            </a:r>
            <a:endParaRPr sz="16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Blood in ⅓ of pleural space that cannot be drained by thoracostomy after 72 hours OR clots of at least 500 mLs in volume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02" name="Google Shape;102;p15"/>
          <p:cNvSpPr/>
          <p:nvPr/>
        </p:nvSpPr>
        <p:spPr>
          <a:xfrm>
            <a:off x="18861" y="4421175"/>
            <a:ext cx="9144000" cy="722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292325" y="989783"/>
            <a:ext cx="8587800" cy="726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4" name="Google Shape;104;p15"/>
          <p:cNvCxnSpPr/>
          <p:nvPr/>
        </p:nvCxnSpPr>
        <p:spPr>
          <a:xfrm flipH="1">
            <a:off x="4501043" y="1062383"/>
            <a:ext cx="14100" cy="3358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>
            <a:spLocks noGrp="1"/>
          </p:cNvSpPr>
          <p:nvPr>
            <p:ph type="title"/>
          </p:nvPr>
        </p:nvSpPr>
        <p:spPr>
          <a:xfrm>
            <a:off x="311700" y="201225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Hemothorax Workup  </a:t>
            </a:r>
            <a:endParaRPr b="1"/>
          </a:p>
        </p:txBody>
      </p:sp>
      <p:sp>
        <p:nvSpPr>
          <p:cNvPr id="110" name="Google Shape;110;p16"/>
          <p:cNvSpPr txBox="1">
            <a:spLocks noGrp="1"/>
          </p:cNvSpPr>
          <p:nvPr>
            <p:ph type="body" idx="1"/>
          </p:nvPr>
        </p:nvSpPr>
        <p:spPr>
          <a:xfrm>
            <a:off x="311700" y="656550"/>
            <a:ext cx="8520600" cy="13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Put it on the differential. </a:t>
            </a:r>
            <a:endParaRPr sz="1400"/>
          </a:p>
          <a:p>
            <a:pPr marL="914400" lvl="1" indent="-3048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b="1">
                <a:solidFill>
                  <a:schemeClr val="accent3"/>
                </a:solidFill>
              </a:rPr>
              <a:t>Concerning symptoms/findings:</a:t>
            </a:r>
            <a:r>
              <a:rPr lang="en" sz="1200"/>
              <a:t> dyspnea, hyperventilation, tachycardia, chest pain, hypotension, shifting of mediastinum, external bruising, rib deformities. </a:t>
            </a:r>
            <a:endParaRPr sz="1200"/>
          </a:p>
          <a:p>
            <a:pPr marL="457200" lvl="0" indent="-32385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00"/>
              <a:buChar char="➢"/>
            </a:pPr>
            <a:r>
              <a:rPr lang="en" sz="1500"/>
              <a:t>Assess patient stability. </a:t>
            </a:r>
            <a:endParaRPr sz="1500"/>
          </a:p>
          <a:p>
            <a:pPr marL="457200" lvl="0" indent="-32385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00"/>
              <a:buChar char="➢"/>
            </a:pPr>
            <a:r>
              <a:rPr lang="en" sz="1500"/>
              <a:t>Confirm/ treat. </a:t>
            </a:r>
            <a:endParaRPr sz="1500"/>
          </a:p>
        </p:txBody>
      </p:sp>
      <p:pic>
        <p:nvPicPr>
          <p:cNvPr id="111" name="Google Shape;111;p16" title="Screenshot 2026-08-11 at 2.31.11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5515" y="2117375"/>
            <a:ext cx="2177036" cy="1656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 title="Screenshot 2026-08-11 at 2.31.49 AM.png"/>
          <p:cNvPicPr preferRelativeResize="0"/>
          <p:nvPr/>
        </p:nvPicPr>
        <p:blipFill rotWithShape="1">
          <a:blip r:embed="rId4">
            <a:alphaModFix/>
          </a:blip>
          <a:srcRect r="46936"/>
          <a:stretch/>
        </p:blipFill>
        <p:spPr>
          <a:xfrm>
            <a:off x="6238563" y="2228875"/>
            <a:ext cx="2209775" cy="15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 title="Screenshot 2026-08-11 at 2.33.17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175" y="2117375"/>
            <a:ext cx="2405001" cy="165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 txBox="1"/>
          <p:nvPr/>
        </p:nvSpPr>
        <p:spPr>
          <a:xfrm>
            <a:off x="463375" y="3773900"/>
            <a:ext cx="24051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eFAST: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Can detect 100 mL of free fluid with 100% accuracy and 20 mL with a sensitivity of 67% &amp; specificity of 99%.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" name="Google Shape;115;p16"/>
          <p:cNvSpPr txBox="1"/>
          <p:nvPr/>
        </p:nvSpPr>
        <p:spPr>
          <a:xfrm>
            <a:off x="3369450" y="1609600"/>
            <a:ext cx="24051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IMAGING</a:t>
            </a:r>
            <a:r>
              <a:rPr lang="en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291475" y="3773900"/>
            <a:ext cx="24051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CXR: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Imaging modality of choice at hospital presentation. Best assessment of volume when standing, as blunting of costophrenic angle needs 300-500 mL. </a:t>
            </a:r>
            <a:endParaRPr sz="10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6140900" y="1180900"/>
            <a:ext cx="24051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CT: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Can reveal blood collections missed by CXR and identifies additional abnormalities in 20-30% of chest trauma patients with normal CXR.  </a:t>
            </a:r>
            <a:endParaRPr sz="10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6143325" y="3696850"/>
            <a:ext cx="11283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(Broderick, 2013)</a:t>
            </a:r>
            <a:endParaRPr sz="1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" name="Google Shape;119;p16"/>
          <p:cNvSpPr txBox="1"/>
          <p:nvPr/>
        </p:nvSpPr>
        <p:spPr>
          <a:xfrm>
            <a:off x="4703885" y="3700625"/>
            <a:ext cx="10104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(Broderick, 2013)</a:t>
            </a:r>
            <a:endParaRPr sz="1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0" name="Google Shape;120;p16"/>
          <p:cNvSpPr txBox="1"/>
          <p:nvPr/>
        </p:nvSpPr>
        <p:spPr>
          <a:xfrm>
            <a:off x="1361686" y="3719159"/>
            <a:ext cx="17148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(Traumatic Hemothorax, 2017)</a:t>
            </a:r>
            <a:endParaRPr sz="1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>
            <a:spLocks noGrp="1"/>
          </p:cNvSpPr>
          <p:nvPr>
            <p:ph type="title"/>
          </p:nvPr>
        </p:nvSpPr>
        <p:spPr>
          <a:xfrm>
            <a:off x="150275" y="871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Hemothorax Algorithm </a:t>
            </a:r>
            <a:endParaRPr b="1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9451" y="644775"/>
            <a:ext cx="5853200" cy="42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 txBox="1"/>
          <p:nvPr/>
        </p:nvSpPr>
        <p:spPr>
          <a:xfrm>
            <a:off x="7200250" y="3157250"/>
            <a:ext cx="1943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Proposed hemothorax management algorithm (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Boersma et al., 2010). 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>
            <a:spLocks noGrp="1"/>
          </p:cNvSpPr>
          <p:nvPr>
            <p:ph type="title"/>
          </p:nvPr>
        </p:nvSpPr>
        <p:spPr>
          <a:xfrm>
            <a:off x="244850" y="29445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Retained Hemothorax</a:t>
            </a:r>
            <a:endParaRPr b="1"/>
          </a:p>
        </p:txBody>
      </p:sp>
      <p:sp>
        <p:nvSpPr>
          <p:cNvPr id="133" name="Google Shape;133;p18"/>
          <p:cNvSpPr txBox="1">
            <a:spLocks noGrp="1"/>
          </p:cNvSpPr>
          <p:nvPr>
            <p:ph type="body" idx="1"/>
          </p:nvPr>
        </p:nvSpPr>
        <p:spPr>
          <a:xfrm>
            <a:off x="244850" y="902250"/>
            <a:ext cx="6271800" cy="377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blood remains within the pleural cavity after a tube thoracostomy, then it is considered a retained hemothorax.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Causes/ Risk Factors: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Large initial blood volumes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Blunt trauma &gt; Penetrating trauma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Use of multiple interventions for hemothorax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ARDS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Higher chest abbreviated injury scale score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Coagulopathies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Incidence: 5-30% of hemothoraces treated with thoracostomy will exhibit a retained hemothorax. </a:t>
            </a:r>
            <a:endParaRPr/>
          </a:p>
        </p:txBody>
      </p:sp>
      <p:pic>
        <p:nvPicPr>
          <p:cNvPr id="134" name="Google Shape;13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5050" y="1260697"/>
            <a:ext cx="2684050" cy="2190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8"/>
          <p:cNvSpPr txBox="1"/>
          <p:nvPr/>
        </p:nvSpPr>
        <p:spPr>
          <a:xfrm>
            <a:off x="6267597" y="3413600"/>
            <a:ext cx="24507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Chest abbreviated injury scale sore (Acar et al., 2024).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>
            <a:spLocks noGrp="1"/>
          </p:cNvSpPr>
          <p:nvPr>
            <p:ph type="title"/>
          </p:nvPr>
        </p:nvSpPr>
        <p:spPr>
          <a:xfrm>
            <a:off x="368575" y="2751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Management of Retained Hemothorax </a:t>
            </a:r>
            <a:endParaRPr b="1"/>
          </a:p>
        </p:txBody>
      </p:sp>
      <p:sp>
        <p:nvSpPr>
          <p:cNvPr id="141" name="Google Shape;141;p19"/>
          <p:cNvSpPr txBox="1">
            <a:spLocks noGrp="1"/>
          </p:cNvSpPr>
          <p:nvPr>
            <p:ph type="body" idx="1"/>
          </p:nvPr>
        </p:nvSpPr>
        <p:spPr>
          <a:xfrm>
            <a:off x="3753125" y="834468"/>
            <a:ext cx="5136000" cy="39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➢"/>
            </a:pPr>
            <a:r>
              <a:rPr lang="en" sz="1600"/>
              <a:t>Evacuation of retained hemothorax begins with initial chest tube placement for drainage of the hemothorax.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➢"/>
            </a:pPr>
            <a:r>
              <a:rPr lang="en" sz="1600"/>
              <a:t>Within 1-4 days post inciting trauma, completion of a </a:t>
            </a:r>
            <a:r>
              <a:rPr lang="en" sz="1600" b="1">
                <a:solidFill>
                  <a:schemeClr val="accent4"/>
                </a:solidFill>
              </a:rPr>
              <a:t>video-assisted thoracoscopic surgery (VATS) </a:t>
            </a:r>
            <a:r>
              <a:rPr lang="en" sz="1600"/>
              <a:t>is the </a:t>
            </a:r>
            <a:r>
              <a:rPr lang="en" sz="1600" u="sng"/>
              <a:t>gold standard for treatment</a:t>
            </a:r>
            <a:r>
              <a:rPr lang="en" sz="1600"/>
              <a:t>. </a:t>
            </a:r>
            <a:endParaRPr sz="16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Waiting longer than 6+ days post trauma is associated with 15.8% requiring more evacuation procedures and potentially a thoracotomy.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➢"/>
            </a:pPr>
            <a:r>
              <a:rPr lang="en" sz="1600"/>
              <a:t>Other/ experimental strategies: </a:t>
            </a:r>
            <a:endParaRPr sz="16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Intrapleural Fibrinolytic Therapy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Intrathoracic lavage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Thoracic Irrigation </a:t>
            </a:r>
            <a:endParaRPr/>
          </a:p>
        </p:txBody>
      </p:sp>
      <p:pic>
        <p:nvPicPr>
          <p:cNvPr id="142" name="Google Shape;14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882900"/>
            <a:ext cx="3267561" cy="382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9"/>
          <p:cNvSpPr txBox="1"/>
          <p:nvPr/>
        </p:nvSpPr>
        <p:spPr>
          <a:xfrm>
            <a:off x="2485257" y="4572379"/>
            <a:ext cx="1445100" cy="2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(Chawla, 2023)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VATS</a:t>
            </a:r>
            <a:endParaRPr b="1"/>
          </a:p>
        </p:txBody>
      </p:sp>
      <p:sp>
        <p:nvSpPr>
          <p:cNvPr id="149" name="Google Shape;149;p20"/>
          <p:cNvSpPr txBox="1">
            <a:spLocks noGrp="1"/>
          </p:cNvSpPr>
          <p:nvPr>
            <p:ph type="body" idx="1"/>
          </p:nvPr>
        </p:nvSpPr>
        <p:spPr>
          <a:xfrm>
            <a:off x="383825" y="1094100"/>
            <a:ext cx="5447100" cy="33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➢"/>
            </a:pPr>
            <a:r>
              <a:rPr lang="en" sz="1600" b="1">
                <a:solidFill>
                  <a:schemeClr val="accent4"/>
                </a:solidFill>
              </a:rPr>
              <a:t>Procedure:</a:t>
            </a:r>
            <a:endParaRPr sz="1600" b="1">
              <a:solidFill>
                <a:schemeClr val="accent4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Considered minimally invasive.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Performed by cardiothoracic surgeon.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 camera (thoracoscope) is inserted between the ribs on one end while surgical instruments are inserted into a different location.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Surgeon manually manipulates to perform desired procedure.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➢"/>
            </a:pPr>
            <a:r>
              <a:rPr lang="en" sz="1600" b="1">
                <a:solidFill>
                  <a:schemeClr val="accent4"/>
                </a:solidFill>
              </a:rPr>
              <a:t>Indications:</a:t>
            </a:r>
            <a:endParaRPr sz="1600" b="1">
              <a:solidFill>
                <a:schemeClr val="accent4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Retained hemothorax, cancers, pericardial effusion, myasthenia gravis, et cetera.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Char char="➢"/>
            </a:pPr>
            <a:r>
              <a:rPr lang="en" sz="1600" b="1">
                <a:solidFill>
                  <a:schemeClr val="accent4"/>
                </a:solidFill>
              </a:rPr>
              <a:t>Complications: </a:t>
            </a:r>
            <a:endParaRPr sz="1600" b="1">
              <a:solidFill>
                <a:schemeClr val="accent4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Lung perforation, abnormal heart rhythm, bleeding, pneumonia, air leak </a:t>
            </a:r>
            <a:endParaRPr/>
          </a:p>
        </p:txBody>
      </p:sp>
      <p:pic>
        <p:nvPicPr>
          <p:cNvPr id="150" name="Google Shape;15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0100" y="1017800"/>
            <a:ext cx="2947500" cy="2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0"/>
          <p:cNvSpPr txBox="1"/>
          <p:nvPr/>
        </p:nvSpPr>
        <p:spPr>
          <a:xfrm>
            <a:off x="6043600" y="3505700"/>
            <a:ext cx="2800500" cy="1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Rendering of VAR set-up (The Trauma Pro, 2017). </a:t>
            </a:r>
            <a:endParaRPr sz="9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>
            <a:spLocks noGrp="1"/>
          </p:cNvSpPr>
          <p:nvPr>
            <p:ph type="title"/>
          </p:nvPr>
        </p:nvSpPr>
        <p:spPr>
          <a:xfrm>
            <a:off x="330561" y="216271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VATS vs IPFT</a:t>
            </a:r>
            <a:endParaRPr b="1"/>
          </a:p>
        </p:txBody>
      </p:sp>
      <p:sp>
        <p:nvSpPr>
          <p:cNvPr id="157" name="Google Shape;157;p21"/>
          <p:cNvSpPr txBox="1">
            <a:spLocks noGrp="1"/>
          </p:cNvSpPr>
          <p:nvPr>
            <p:ph type="body" idx="1"/>
          </p:nvPr>
        </p:nvSpPr>
        <p:spPr>
          <a:xfrm>
            <a:off x="311700" y="1010250"/>
            <a:ext cx="3999900" cy="377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4"/>
                </a:solidFill>
              </a:rPr>
              <a:t>Video-Assisted Thoracoscopic Surgery (VATS)</a:t>
            </a:r>
            <a:endParaRPr sz="1800" b="1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00000"/>
                </a:solidFill>
              </a:rPr>
              <a:t>PROS</a:t>
            </a:r>
            <a:endParaRPr b="1"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Char char="➢"/>
            </a:pPr>
            <a:r>
              <a:rPr lang="en">
                <a:solidFill>
                  <a:srgbClr val="000000"/>
                </a:solidFill>
              </a:rPr>
              <a:t>Minimally invasive</a:t>
            </a:r>
            <a:endParaRPr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➢"/>
            </a:pPr>
            <a:r>
              <a:rPr lang="en">
                <a:solidFill>
                  <a:srgbClr val="000000"/>
                </a:solidFill>
              </a:rPr>
              <a:t>Has demonstrated significant improvement in patient outcomes</a:t>
            </a:r>
            <a:endParaRPr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➢"/>
            </a:pPr>
            <a:r>
              <a:rPr lang="en">
                <a:solidFill>
                  <a:srgbClr val="000000"/>
                </a:solidFill>
              </a:rPr>
              <a:t>Targeted removal of blood clots </a:t>
            </a:r>
            <a:endParaRPr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➢"/>
            </a:pPr>
            <a:r>
              <a:rPr lang="en">
                <a:solidFill>
                  <a:srgbClr val="000000"/>
                </a:solidFill>
              </a:rPr>
              <a:t>GOLD STANDARD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00000"/>
                </a:solidFill>
              </a:rPr>
              <a:t>CONS</a:t>
            </a:r>
            <a:endParaRPr b="1"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Char char="➢"/>
            </a:pPr>
            <a:r>
              <a:rPr lang="en">
                <a:solidFill>
                  <a:srgbClr val="000000"/>
                </a:solidFill>
              </a:rPr>
              <a:t>Timing is critical. </a:t>
            </a:r>
            <a:endParaRPr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➢"/>
            </a:pPr>
            <a:r>
              <a:rPr lang="en">
                <a:solidFill>
                  <a:srgbClr val="000000"/>
                </a:solidFill>
              </a:rPr>
              <a:t>1 out of 4 patients will require multiple evacuations. </a:t>
            </a:r>
            <a:endParaRPr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➢"/>
            </a:pPr>
            <a:r>
              <a:rPr lang="en">
                <a:solidFill>
                  <a:srgbClr val="000000"/>
                </a:solidFill>
              </a:rPr>
              <a:t>Reliant on availability of equipment. 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58" name="Google Shape;158;p21"/>
          <p:cNvSpPr txBox="1">
            <a:spLocks noGrp="1"/>
          </p:cNvSpPr>
          <p:nvPr>
            <p:ph type="body" idx="2"/>
          </p:nvPr>
        </p:nvSpPr>
        <p:spPr>
          <a:xfrm>
            <a:off x="4832400" y="1010525"/>
            <a:ext cx="3999900" cy="35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4"/>
                </a:solidFill>
              </a:rPr>
              <a:t>Intrapleural Fibrinolytic Therapy (IPFT)</a:t>
            </a:r>
            <a:endParaRPr sz="1800" b="1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134F5C"/>
                </a:solidFill>
              </a:rPr>
              <a:t>PROS</a:t>
            </a:r>
            <a:endParaRPr sz="1500" b="1">
              <a:solidFill>
                <a:srgbClr val="134F5C"/>
              </a:solidFill>
            </a:endParaRPr>
          </a:p>
          <a:p>
            <a:pPr marL="457200" lvl="0" indent="-316706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➢"/>
            </a:pPr>
            <a:r>
              <a:rPr lang="en" sz="1500">
                <a:solidFill>
                  <a:srgbClr val="000000"/>
                </a:solidFill>
              </a:rPr>
              <a:t>Based on premise of issues with clot breakdown. </a:t>
            </a:r>
            <a:endParaRPr sz="1500">
              <a:solidFill>
                <a:srgbClr val="000000"/>
              </a:solidFill>
            </a:endParaRPr>
          </a:p>
          <a:p>
            <a:pPr marL="457200" lvl="0" indent="-31670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➢"/>
            </a:pPr>
            <a:r>
              <a:rPr lang="en" sz="1500">
                <a:solidFill>
                  <a:srgbClr val="000000"/>
                </a:solidFill>
              </a:rPr>
              <a:t>May reduce need for surgery in patients if performed early. </a:t>
            </a:r>
            <a:endParaRPr sz="1500">
              <a:solidFill>
                <a:srgbClr val="000000"/>
              </a:solidFill>
            </a:endParaRPr>
          </a:p>
          <a:p>
            <a:pPr marL="457200" lvl="0" indent="-31670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➢"/>
            </a:pPr>
            <a:r>
              <a:rPr lang="en" sz="1500">
                <a:solidFill>
                  <a:srgbClr val="000000"/>
                </a:solidFill>
              </a:rPr>
              <a:t>Potential option for individuals that are not good surgical candidates. </a:t>
            </a:r>
            <a:endParaRPr sz="15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990000"/>
                </a:solidFill>
              </a:rPr>
              <a:t>CONS</a:t>
            </a:r>
            <a:endParaRPr sz="1500" b="1">
              <a:solidFill>
                <a:srgbClr val="990000"/>
              </a:solidFill>
            </a:endParaRPr>
          </a:p>
          <a:p>
            <a:pPr marL="457200" lvl="0" indent="-316706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➢"/>
            </a:pPr>
            <a:r>
              <a:rPr lang="en" sz="1500">
                <a:solidFill>
                  <a:srgbClr val="000000"/>
                </a:solidFill>
              </a:rPr>
              <a:t>Not fully validated. Pending specific fibrinolytic use and dosage for maximum therapeutic effect. </a:t>
            </a:r>
            <a:endParaRPr sz="1500">
              <a:solidFill>
                <a:srgbClr val="000000"/>
              </a:solidFill>
            </a:endParaRPr>
          </a:p>
          <a:p>
            <a:pPr marL="914400" lvl="1" indent="-31670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 sz="1500">
                <a:solidFill>
                  <a:srgbClr val="000000"/>
                </a:solidFill>
              </a:rPr>
              <a:t>Commonly used: tPA </a:t>
            </a:r>
            <a:endParaRPr sz="1500">
              <a:solidFill>
                <a:srgbClr val="000000"/>
              </a:solidFill>
            </a:endParaRPr>
          </a:p>
        </p:txBody>
      </p:sp>
      <p:sp>
        <p:nvSpPr>
          <p:cNvPr id="159" name="Google Shape;159;p21"/>
          <p:cNvSpPr/>
          <p:nvPr/>
        </p:nvSpPr>
        <p:spPr>
          <a:xfrm>
            <a:off x="9431" y="4781150"/>
            <a:ext cx="9144000" cy="362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0" name="Google Shape;160;p21"/>
          <p:cNvSpPr/>
          <p:nvPr/>
        </p:nvSpPr>
        <p:spPr>
          <a:xfrm>
            <a:off x="292325" y="796054"/>
            <a:ext cx="8587800" cy="726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61" name="Google Shape;161;p21"/>
          <p:cNvCxnSpPr>
            <a:stCxn id="160" idx="2"/>
            <a:endCxn id="159" idx="0"/>
          </p:cNvCxnSpPr>
          <p:nvPr/>
        </p:nvCxnSpPr>
        <p:spPr>
          <a:xfrm flipH="1">
            <a:off x="4581425" y="868654"/>
            <a:ext cx="4800" cy="3912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1336</Words>
  <Application>Microsoft Office PowerPoint</Application>
  <PresentationFormat>On-screen Show (16:9)</PresentationFormat>
  <Paragraphs>123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Roboto</vt:lpstr>
      <vt:lpstr>Geometric</vt:lpstr>
      <vt:lpstr>Management of a Retained Hemothorax</vt:lpstr>
      <vt:lpstr>Hemothorax: Etiology &amp; Epidemiology </vt:lpstr>
      <vt:lpstr>Classification: Severity &amp; Time Course </vt:lpstr>
      <vt:lpstr>Hemothorax Workup  </vt:lpstr>
      <vt:lpstr>Hemothorax Algorithm </vt:lpstr>
      <vt:lpstr>Retained Hemothorax</vt:lpstr>
      <vt:lpstr>Management of Retained Hemothorax </vt:lpstr>
      <vt:lpstr>VATS</vt:lpstr>
      <vt:lpstr>VATS vs IPFT</vt:lpstr>
      <vt:lpstr>Complications of Retained Hemothorax </vt:lpstr>
      <vt:lpstr>Questions?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Diane McClenathan</dc:creator>
  <cp:lastModifiedBy>Diane McClenathan</cp:lastModifiedBy>
  <cp:revision>1</cp:revision>
  <dcterms:modified xsi:type="dcterms:W3CDTF">2026-08-12T02:23:06Z</dcterms:modified>
</cp:coreProperties>
</file>