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20"/>
      <p:bold r:id="rId21"/>
      <p:italic r:id="rId22"/>
      <p:boldItalic r:id="rId23"/>
    </p:embeddedFont>
    <p:embeddedFont>
      <p:font typeface="PT Sans Narrow" panose="020B0506020203020204" pitchFamily="34" charset="0"/>
      <p:regular r:id="rId24"/>
      <p:bold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2736" y="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8b8853d602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8b8853d602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8b8853d602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8b8853d602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8b8853d602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8b8853d602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8b8853d602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8b8853d602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8b8853d602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8b8853d602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8b8853d602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8b8853d602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8b8853d602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8b8853d602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8b8853d602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8b8853d602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8b8853d60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8b8853d60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8b8853d60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8b8853d60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8b8853d602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8b8853d602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8b8853d602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8b8853d602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8b8853d602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8b8853d602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8b8853d602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8b8853d602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8b8853d602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8b8853d602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8b8853d602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8b8853d602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86/s13017-022-00443-x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doi.org/10.1016/j.jceh.2014.03.052" TargetMode="External"/><Relationship Id="rId5" Type="http://schemas.openxmlformats.org/officeDocument/2006/relationships/hyperlink" Target="https://doi.org/10.3748/wjg.v27.i26.4088" TargetMode="External"/><Relationship Id="rId4" Type="http://schemas.openxmlformats.org/officeDocument/2006/relationships/hyperlink" Target="https://doi.org/10.1055/s-0042-174328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Acute Mesenteric Ischemia</a:t>
            </a:r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Jacob Bershatski (MS3)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University of Arizona College of Medicine - Tucson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Workup</a:t>
            </a:r>
            <a:endParaRPr/>
          </a:p>
        </p:txBody>
      </p:sp>
      <p:sp>
        <p:nvSpPr>
          <p:cNvPr id="125" name="Google Shape;125;p22"/>
          <p:cNvSpPr txBox="1">
            <a:spLocks noGrp="1"/>
          </p:cNvSpPr>
          <p:nvPr>
            <p:ph type="body" idx="1"/>
          </p:nvPr>
        </p:nvSpPr>
        <p:spPr>
          <a:xfrm>
            <a:off x="311700" y="1133250"/>
            <a:ext cx="8520600" cy="38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Labs (may be normal early):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Leukocytosis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Elevated lactate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Metabolic acidosis</a:t>
            </a:r>
            <a:endParaRPr sz="2100"/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2100" b="1"/>
              <a:t>CTA a/p with IV contrast (1st-line imaging):</a:t>
            </a:r>
            <a:endParaRPr sz="2100" b="1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Vascular: SMA occlusion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Bowel wall thickening + mesenteric edema 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Decreased or absent bowel wall enhancement 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Pneumatosis intestinalis </a:t>
            </a:r>
            <a:endParaRPr sz="2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SMA Occlusion</a:t>
            </a:r>
            <a:endParaRPr/>
          </a:p>
        </p:txBody>
      </p:sp>
      <p:sp>
        <p:nvSpPr>
          <p:cNvPr id="131" name="Google Shape;131;p23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32" name="Google Shape;13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3225" y="1323750"/>
            <a:ext cx="3403526" cy="3510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Bowel wall hypoenhancement</a:t>
            </a:r>
            <a:endParaRPr/>
          </a:p>
        </p:txBody>
      </p:sp>
      <p:sp>
        <p:nvSpPr>
          <p:cNvPr id="138" name="Google Shape;138;p2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39" name="Google Shape;13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52400" y="1447775"/>
            <a:ext cx="4845474" cy="330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Pneumatosis intestinalis</a:t>
            </a:r>
            <a:endParaRPr/>
          </a:p>
        </p:txBody>
      </p:sp>
      <p:sp>
        <p:nvSpPr>
          <p:cNvPr id="145" name="Google Shape;145;p25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46" name="Google Shape;14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5875" y="1334934"/>
            <a:ext cx="4444875" cy="316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Acute Management</a:t>
            </a:r>
            <a:endParaRPr/>
          </a:p>
        </p:txBody>
      </p:sp>
      <p:sp>
        <p:nvSpPr>
          <p:cNvPr id="152" name="Google Shape;152;p26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35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457200" lvl="0" indent="-35814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400" b="1"/>
              <a:t>Resuscitation:</a:t>
            </a:r>
            <a:endParaRPr sz="2400" b="1"/>
          </a:p>
          <a:p>
            <a:pPr marL="914400" lvl="1" indent="-358140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2400"/>
              <a:t>Aggressive IV fluids</a:t>
            </a:r>
            <a:endParaRPr sz="2400"/>
          </a:p>
          <a:p>
            <a:pPr marL="914400" lvl="1" indent="-358140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2400"/>
              <a:t>NPO</a:t>
            </a:r>
            <a:endParaRPr sz="2400"/>
          </a:p>
          <a:p>
            <a:pPr marL="914400" lvl="1" indent="-358140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2400"/>
              <a:t>Supplemental O2</a:t>
            </a:r>
            <a:endParaRPr sz="2400"/>
          </a:p>
          <a:p>
            <a:pPr marL="457200" lvl="0" indent="-35814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400" b="1"/>
              <a:t>Supportive Care:</a:t>
            </a:r>
            <a:endParaRPr sz="2400" b="1"/>
          </a:p>
          <a:p>
            <a:pPr marL="914400" lvl="1" indent="-358140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2400"/>
              <a:t>Broad-spectrum abx</a:t>
            </a:r>
            <a:endParaRPr sz="2400"/>
          </a:p>
          <a:p>
            <a:pPr marL="914400" lvl="1" indent="-358140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2400"/>
              <a:t>NG tube decompression (if ileus/obstruction)</a:t>
            </a:r>
            <a:endParaRPr sz="2400"/>
          </a:p>
          <a:p>
            <a:pPr marL="457200" lvl="0" indent="-35814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400" b="1"/>
              <a:t>Etiology-specific</a:t>
            </a:r>
            <a:endParaRPr sz="2400" b="1"/>
          </a:p>
          <a:p>
            <a:pPr marL="914400" lvl="1" indent="-358140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2400"/>
              <a:t>IV heparin (embolic/thrombotic)</a:t>
            </a:r>
            <a:endParaRPr sz="2400"/>
          </a:p>
          <a:p>
            <a:pPr marL="914400" lvl="1" indent="-358140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2400"/>
              <a:t>Reverse hypotension/shock (NOMI)</a:t>
            </a:r>
            <a:endParaRPr sz="2400"/>
          </a:p>
          <a:p>
            <a:pPr marL="914400" lvl="1" indent="-358140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2400"/>
              <a:t>D/C vasopressors (NOMI)</a:t>
            </a:r>
            <a:endParaRPr sz="2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7"/>
          <p:cNvSpPr txBox="1">
            <a:spLocks noGrp="1"/>
          </p:cNvSpPr>
          <p:nvPr>
            <p:ph type="title"/>
          </p:nvPr>
        </p:nvSpPr>
        <p:spPr>
          <a:xfrm>
            <a:off x="311700" y="228375"/>
            <a:ext cx="8520600" cy="9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Surgical Management</a:t>
            </a:r>
            <a:endParaRPr/>
          </a:p>
        </p:txBody>
      </p:sp>
      <p:pic>
        <p:nvPicPr>
          <p:cNvPr id="158" name="Google Shape;15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975" y="950675"/>
            <a:ext cx="8143874" cy="3976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0900" y="339850"/>
            <a:ext cx="3589174" cy="3934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Citations</a:t>
            </a:r>
            <a:endParaRPr/>
          </a:p>
        </p:txBody>
      </p:sp>
      <p:sp>
        <p:nvSpPr>
          <p:cNvPr id="169" name="Google Shape;169;p29"/>
          <p:cNvSpPr txBox="1">
            <a:spLocks noGrp="1"/>
          </p:cNvSpPr>
          <p:nvPr>
            <p:ph type="body" idx="1"/>
          </p:nvPr>
        </p:nvSpPr>
        <p:spPr>
          <a:xfrm>
            <a:off x="311700" y="1085625"/>
            <a:ext cx="8520600" cy="348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>
                <a:solidFill>
                  <a:srgbClr val="000000"/>
                </a:solidFill>
              </a:rPr>
              <a:t>Bala, M., et al. (2022). </a:t>
            </a:r>
            <a:r>
              <a:rPr lang="en" sz="1600" i="1">
                <a:solidFill>
                  <a:srgbClr val="000000"/>
                </a:solidFill>
              </a:rPr>
              <a:t>Acute mesenteric ischemia: Updated guidelines of the World Society of Emergency Surgery</a:t>
            </a:r>
            <a:r>
              <a:rPr lang="en" sz="1600">
                <a:solidFill>
                  <a:srgbClr val="000000"/>
                </a:solidFill>
              </a:rPr>
              <a:t>. </a:t>
            </a:r>
            <a:r>
              <a:rPr lang="en" sz="1600" i="1">
                <a:solidFill>
                  <a:srgbClr val="000000"/>
                </a:solidFill>
              </a:rPr>
              <a:t>World Journal of Emergency Surgery, 17</a:t>
            </a:r>
            <a:r>
              <a:rPr lang="en" sz="1600">
                <a:solidFill>
                  <a:srgbClr val="000000"/>
                </a:solidFill>
              </a:rPr>
              <a:t>(1), 54.</a:t>
            </a:r>
            <a:r>
              <a:rPr lang="en" sz="1600">
                <a:solidFill>
                  <a:srgbClr val="000000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600" u="sng">
                <a:solidFill>
                  <a:schemeClr val="hlink"/>
                </a:solidFill>
                <a:hlinkClick r:id="rId3"/>
              </a:rPr>
              <a:t>https://doi.org/10.1186/s13017-022-00443-x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>
                <a:solidFill>
                  <a:srgbClr val="000000"/>
                </a:solidFill>
              </a:rPr>
              <a:t>Lendzion, R. J., et al. (2022). </a:t>
            </a:r>
            <a:r>
              <a:rPr lang="en" sz="1600" i="1">
                <a:solidFill>
                  <a:srgbClr val="000000"/>
                </a:solidFill>
              </a:rPr>
              <a:t>Acute mesenteric ischemia</a:t>
            </a:r>
            <a:r>
              <a:rPr lang="en" sz="1600">
                <a:solidFill>
                  <a:srgbClr val="000000"/>
                </a:solidFill>
              </a:rPr>
              <a:t>. </a:t>
            </a:r>
            <a:r>
              <a:rPr lang="en" sz="1600" i="1">
                <a:solidFill>
                  <a:srgbClr val="000000"/>
                </a:solidFill>
              </a:rPr>
              <a:t>Clinics in Colon and Rectal Surgery, 35</a:t>
            </a:r>
            <a:r>
              <a:rPr lang="en" sz="1600">
                <a:solidFill>
                  <a:srgbClr val="000000"/>
                </a:solidFill>
              </a:rPr>
              <a:t>(3), 227–236. </a:t>
            </a:r>
            <a:r>
              <a:rPr lang="en" sz="1600" u="sng">
                <a:solidFill>
                  <a:schemeClr val="hlink"/>
                </a:solidFill>
                <a:hlinkClick r:id="rId4"/>
              </a:rPr>
              <a:t>https://doi.org/10.1055/s-0042-1743283</a:t>
            </a:r>
            <a:endParaRPr sz="1600">
              <a:solidFill>
                <a:srgbClr val="000000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 sz="1600">
                <a:solidFill>
                  <a:srgbClr val="000000"/>
                </a:solidFill>
              </a:rPr>
              <a:t>Bourcier, S., et al. (2021). </a:t>
            </a:r>
            <a:r>
              <a:rPr lang="en" sz="1600" i="1">
                <a:solidFill>
                  <a:srgbClr val="000000"/>
                </a:solidFill>
              </a:rPr>
              <a:t>Non-occlusive mesenteric ischemia: Diagnostic challenges and perspectives in the era of artificial intelligence</a:t>
            </a:r>
            <a:r>
              <a:rPr lang="en" sz="1600">
                <a:solidFill>
                  <a:srgbClr val="000000"/>
                </a:solidFill>
              </a:rPr>
              <a:t>. </a:t>
            </a:r>
            <a:r>
              <a:rPr lang="en" sz="1600" i="1">
                <a:solidFill>
                  <a:srgbClr val="000000"/>
                </a:solidFill>
              </a:rPr>
              <a:t>World Journal of Gastroenterology, 27</a:t>
            </a:r>
            <a:r>
              <a:rPr lang="en" sz="1600">
                <a:solidFill>
                  <a:srgbClr val="000000"/>
                </a:solidFill>
              </a:rPr>
              <a:t>(26), 4088–4103. </a:t>
            </a:r>
            <a:r>
              <a:rPr lang="en" sz="1600" u="sng">
                <a:solidFill>
                  <a:schemeClr val="hlink"/>
                </a:solidFill>
                <a:hlinkClick r:id="rId5"/>
              </a:rPr>
              <a:t>https://doi.org/10.3748/wjg.v27.i26.4088</a:t>
            </a:r>
            <a:endParaRPr sz="1600">
              <a:solidFill>
                <a:srgbClr val="000000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 sz="1600">
                <a:solidFill>
                  <a:srgbClr val="000000"/>
                </a:solidFill>
              </a:rPr>
              <a:t>Hmoud, B., et al. (2014). Mesenteric venous thrombosis. Journal of Clinical and Experimental Hepatology, 4(3), 257–263. </a:t>
            </a:r>
            <a:r>
              <a:rPr lang="en" sz="1600" u="sng">
                <a:solidFill>
                  <a:schemeClr val="hlink"/>
                </a:solidFill>
                <a:hlinkClick r:id="rId6"/>
              </a:rPr>
              <a:t>https://doi.org/10.1016/j.jceh.2014.03.052</a:t>
            </a:r>
            <a:endParaRPr sz="1600">
              <a:solidFill>
                <a:srgbClr val="000000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 sz="1600">
                <a:solidFill>
                  <a:srgbClr val="000000"/>
                </a:solidFill>
              </a:rPr>
              <a:t>Liao, G., et al. (2019). Review: Acute superior mesenteric artery embolism: A vascular emergency cannot be ignored by physicians. Medicine, 98(6), e14446. https://doi.org/10.1097/MD.0000000000014446</a:t>
            </a:r>
            <a:endParaRPr sz="16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</a:t>
            </a:r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Sudden reduction in intestinal blood flow resulting in bowel ischemia and infarction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Surgical emergency w/ 50-70% mortality rate, largely d/t delayed dx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~0.1% of hospital admissions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Early recognition and rapid revascularization are key</a:t>
            </a:r>
            <a:endParaRPr sz="2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Relevant Anatomy</a:t>
            </a:r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1"/>
          </p:nvPr>
        </p:nvSpPr>
        <p:spPr>
          <a:xfrm>
            <a:off x="109549" y="967525"/>
            <a:ext cx="4297800" cy="11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0000" lnSpcReduction="20000"/>
          </a:bodyPr>
          <a:lstStyle/>
          <a:p>
            <a:pPr marL="457200" lvl="0" indent="-363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5321"/>
              <a:t>Most commonly involved artery is SMA</a:t>
            </a:r>
            <a:endParaRPr sz="5321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2400"/>
          </a:p>
        </p:txBody>
      </p:sp>
      <p:pic>
        <p:nvPicPr>
          <p:cNvPr id="80" name="Google Shape;80;p15"/>
          <p:cNvPicPr preferRelativeResize="0"/>
          <p:nvPr/>
        </p:nvPicPr>
        <p:blipFill rotWithShape="1">
          <a:blip r:embed="rId3">
            <a:alphaModFix/>
          </a:blip>
          <a:srcRect b="12235"/>
          <a:stretch/>
        </p:blipFill>
        <p:spPr>
          <a:xfrm>
            <a:off x="4264550" y="610800"/>
            <a:ext cx="4834850" cy="404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0375" y="1825225"/>
            <a:ext cx="3122475" cy="3152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Etiologies </a:t>
            </a:r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2 major categories:</a:t>
            </a:r>
            <a:endParaRPr sz="2400"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Occlusive</a:t>
            </a:r>
            <a:endParaRPr sz="2400"/>
          </a:p>
          <a:p>
            <a:pPr marL="1371600" lvl="2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■"/>
            </a:pPr>
            <a:r>
              <a:rPr lang="en" sz="2400"/>
              <a:t>Arterial embolic</a:t>
            </a:r>
            <a:endParaRPr sz="2400"/>
          </a:p>
          <a:p>
            <a:pPr marL="1371600" lvl="2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■"/>
            </a:pPr>
            <a:r>
              <a:rPr lang="en" sz="2400"/>
              <a:t>Arterial thrombotic</a:t>
            </a:r>
            <a:endParaRPr sz="2400"/>
          </a:p>
          <a:p>
            <a:pPr marL="1371600" lvl="2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■"/>
            </a:pPr>
            <a:r>
              <a:rPr lang="en" sz="2400"/>
              <a:t>Venous thrombotic</a:t>
            </a:r>
            <a:endParaRPr sz="2400"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Nonocclusive (NOMI)</a:t>
            </a:r>
            <a:endParaRPr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Arterial Embolic</a:t>
            </a:r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body" idx="1"/>
          </p:nvPr>
        </p:nvSpPr>
        <p:spPr>
          <a:xfrm>
            <a:off x="311700" y="958375"/>
            <a:ext cx="8520600" cy="36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Risk factors:  A-fib/flutter, recent MI or LV thrombus, valvular heart disease (esp. mitral stenosis), infective endocarditis</a:t>
            </a:r>
            <a:endParaRPr sz="22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Most emboli lodge in the mid/distal SMA. Proximal emboli cause more extensive bowel ischemia. </a:t>
            </a:r>
            <a:endParaRPr sz="2200"/>
          </a:p>
        </p:txBody>
      </p:sp>
      <p:pic>
        <p:nvPicPr>
          <p:cNvPr id="94" name="Google Shape;9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150" y="2688125"/>
            <a:ext cx="3048450" cy="22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3775" y="2979663"/>
            <a:ext cx="4302700" cy="164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Arterial Thrombotic</a:t>
            </a:r>
            <a:endParaRPr/>
          </a:p>
        </p:txBody>
      </p:sp>
      <p:sp>
        <p:nvSpPr>
          <p:cNvPr id="101" name="Google Shape;101;p18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Caused by acute thrombosis of a pre-existing atherosclerotic plaque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Risk factors: 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 b="1"/>
              <a:t>ASCVD</a:t>
            </a:r>
            <a:r>
              <a:rPr lang="en" sz="2100"/>
              <a:t> (e.g., smoking, HTN, diabetes, HLD, etc.)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History of MI, CVA, or PAD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Patients may have preceding chronic mesenteric ischemia (postprandial pain, weight loss)</a:t>
            </a:r>
            <a:endParaRPr sz="2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Venous Thrombotic</a:t>
            </a:r>
            <a:endParaRPr/>
          </a:p>
        </p:txBody>
      </p:sp>
      <p:sp>
        <p:nvSpPr>
          <p:cNvPr id="107" name="Google Shape;107;p19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Most common is superior mesenteric vein thrombosis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Increases capillary hydrostatic pressure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Causes bowel wall edema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Eventually impairs arterial inflow, leading to ischemia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Often in younger patients w/ underlying hypercoaguable disorder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Unlike arterial occlusion, focus on anticoagulation rather than revascularization</a:t>
            </a:r>
            <a:endParaRPr sz="2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Nonocclusive Mesenteric Ischemia</a:t>
            </a:r>
            <a:endParaRPr/>
          </a:p>
        </p:txBody>
      </p:sp>
      <p:sp>
        <p:nvSpPr>
          <p:cNvPr id="113" name="Google Shape;113;p20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Hypoperfusion causes intense splanchnic vasoconstriction, leading to ischemia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No arterial or venous occlusion involved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Risk Factors: anything that significantly decreases bowel perfusion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Shock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HF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Vasopressor use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Severe burns or critical illness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Goal is to restore perfusion</a:t>
            </a:r>
            <a:endParaRPr sz="2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Clinical Presentation</a:t>
            </a:r>
            <a:endParaRPr/>
          </a:p>
        </p:txBody>
      </p:sp>
      <p:sp>
        <p:nvSpPr>
          <p:cNvPr id="119" name="Google Shape;119;p2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History: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Constant, severe abdominal pain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 b="1"/>
              <a:t>Pain out of proportion to exam</a:t>
            </a:r>
            <a:endParaRPr sz="2100" b="1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N/V/D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Bloody stools (late)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Physical Exam: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Hypovolemia (NOMI)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Early: minimal TTP, soft abdomen</a:t>
            </a:r>
            <a:endParaRPr sz="2100"/>
          </a:p>
          <a:p>
            <a:pPr marL="914400" lvl="1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Late: peritoneal signs</a:t>
            </a:r>
            <a:endParaRPr sz="2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611</Words>
  <Application>Microsoft Office PowerPoint</Application>
  <PresentationFormat>On-screen Show (16:9)</PresentationFormat>
  <Paragraphs>84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PT Sans Narrow</vt:lpstr>
      <vt:lpstr>Open Sans</vt:lpstr>
      <vt:lpstr>Tropic</vt:lpstr>
      <vt:lpstr>Acute Mesenteric Ischemia</vt:lpstr>
      <vt:lpstr>Overview</vt:lpstr>
      <vt:lpstr>Relevant Anatomy</vt:lpstr>
      <vt:lpstr>Etiologies </vt:lpstr>
      <vt:lpstr>Arterial Embolic</vt:lpstr>
      <vt:lpstr>Arterial Thrombotic</vt:lpstr>
      <vt:lpstr>Venous Thrombotic</vt:lpstr>
      <vt:lpstr>Nonocclusive Mesenteric Ischemia</vt:lpstr>
      <vt:lpstr>Clinical Presentation</vt:lpstr>
      <vt:lpstr>Workup</vt:lpstr>
      <vt:lpstr>SMA Occlusion</vt:lpstr>
      <vt:lpstr>Bowel wall hypoenhancement</vt:lpstr>
      <vt:lpstr>Pneumatosis intestinalis</vt:lpstr>
      <vt:lpstr>Acute Management</vt:lpstr>
      <vt:lpstr>Surgical Management</vt:lpstr>
      <vt:lpstr>PowerPoint Presentation</vt:lpstr>
      <vt:lpstr>Citations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Diane McClenathan</dc:creator>
  <cp:lastModifiedBy>Diane McClenathan</cp:lastModifiedBy>
  <cp:revision>1</cp:revision>
  <dcterms:modified xsi:type="dcterms:W3CDTF">2026-07-26T17:31:26Z</dcterms:modified>
</cp:coreProperties>
</file>