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58" r:id="rId4"/>
    <p:sldId id="262" r:id="rId5"/>
    <p:sldId id="264" r:id="rId6"/>
    <p:sldId id="261" r:id="rId7"/>
    <p:sldId id="260" r:id="rId8"/>
    <p:sldId id="269" r:id="rId9"/>
    <p:sldId id="263" r:id="rId10"/>
    <p:sldId id="27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33"/>
  </p:normalViewPr>
  <p:slideViewPr>
    <p:cSldViewPr snapToGrid="0">
      <p:cViewPr varScale="1">
        <p:scale>
          <a:sx n="68" d="100"/>
          <a:sy n="68"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21789-7F07-A34D-9958-775B383FAF0E}"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A66EF4-CE16-A445-A971-4617E8C53F12}" type="slidenum">
              <a:rPr lang="en-US" smtClean="0"/>
              <a:t>‹#›</a:t>
            </a:fld>
            <a:endParaRPr lang="en-US"/>
          </a:p>
        </p:txBody>
      </p:sp>
    </p:spTree>
    <p:extLst>
      <p:ext uri="{BB962C8B-B14F-4D97-AF65-F5344CB8AC3E}">
        <p14:creationId xmlns:p14="http://schemas.microsoft.com/office/powerpoint/2010/main" val="273013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A66EF4-CE16-A445-A971-4617E8C53F12}" type="slidenum">
              <a:rPr lang="en-US" smtClean="0"/>
              <a:t>3</a:t>
            </a:fld>
            <a:endParaRPr lang="en-US"/>
          </a:p>
        </p:txBody>
      </p:sp>
    </p:spTree>
    <p:extLst>
      <p:ext uri="{BB962C8B-B14F-4D97-AF65-F5344CB8AC3E}">
        <p14:creationId xmlns:p14="http://schemas.microsoft.com/office/powerpoint/2010/main" val="328311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Waterfall Trial: https://</a:t>
            </a:r>
            <a:r>
              <a:rPr lang="en-US" dirty="0" err="1"/>
              <a:t>www.nejm.org</a:t>
            </a:r>
            <a:r>
              <a:rPr lang="en-US" dirty="0"/>
              <a:t>/</a:t>
            </a:r>
            <a:r>
              <a:rPr lang="en-US" dirty="0" err="1"/>
              <a:t>doi</a:t>
            </a:r>
            <a:r>
              <a:rPr lang="en-US" dirty="0"/>
              <a:t>/full/10.1056/NEJMoa2202884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WATERFALL trial (Early Weight-Based Aggressive vs. Nonaggressive Goal-Directed Fluid Resuscitation in the Early Phase of Acute Pancreatitis) was a landmark multicenter, open-label randomized controlled trial published in the New England Journal of Medicine in 2022 that enrolled 249 patients across 18 centers in 4 countries. Patients were randomized to aggressive fluid resuscitation (20 mL/kg Lactated Ringer's bolus followed by 3 mL/kg/</a:t>
            </a:r>
            <a:r>
              <a:rPr lang="en-US" sz="1200" b="0" i="0" kern="1200" dirty="0" err="1">
                <a:solidFill>
                  <a:schemeClr val="tx1"/>
                </a:solidFill>
                <a:effectLst/>
                <a:latin typeface="+mn-lt"/>
                <a:ea typeface="+mn-ea"/>
                <a:cs typeface="+mn-cs"/>
              </a:rPr>
              <a:t>hr</a:t>
            </a:r>
            <a:r>
              <a:rPr lang="en-US" sz="1200" b="0" i="0" kern="1200" dirty="0">
                <a:solidFill>
                  <a:schemeClr val="tx1"/>
                </a:solidFill>
                <a:effectLst/>
                <a:latin typeface="+mn-lt"/>
                <a:ea typeface="+mn-ea"/>
                <a:cs typeface="+mn-cs"/>
              </a:rPr>
              <a:t>) versus moderate fluid resuscitation (10 mL/kg bolus only if hypovolemic, no bolus if euvolemic, followed by 1.5 mL/kg/</a:t>
            </a:r>
            <a:r>
              <a:rPr lang="en-US" sz="1200" b="0" i="0" kern="1200" dirty="0" err="1">
                <a:solidFill>
                  <a:schemeClr val="tx1"/>
                </a:solidFill>
                <a:effectLst/>
                <a:latin typeface="+mn-lt"/>
                <a:ea typeface="+mn-ea"/>
                <a:cs typeface="+mn-cs"/>
              </a:rPr>
              <a:t>hr</a:t>
            </a:r>
            <a:r>
              <a:rPr lang="en-US" sz="1200" b="0" i="0" kern="1200" dirty="0">
                <a:solidFill>
                  <a:schemeClr val="tx1"/>
                </a:solidFill>
                <a:effectLst/>
                <a:latin typeface="+mn-lt"/>
                <a:ea typeface="+mn-ea"/>
                <a:cs typeface="+mn-cs"/>
              </a:rPr>
              <a:t>), with goal-directed reassessment at 3, 12, 24, 48, and 72 hours. The trial was stopped early by the data safety monitoring board due to significantly higher rates of fluid overload in the aggressive group (20.5% vs. 6.3%; adjusted RR 2.85; p = 0.004), with no benefit in the primary outcome of moderately severe or severe pancreatitis (22.1% vs. 17.3%; p = 0.32). This trial fundamentally shifted the paradigm of fluid management in acute pancreatitis away from the traditional teaching of aggressive hydration, and current guidelines (ACG 2024, WSES) now recommend moderate, goal-directed fluid resuscitation with Lactated Ringer's at 1.5 mL/kg/</a:t>
            </a:r>
            <a:r>
              <a:rPr lang="en-US" sz="1200" b="0" i="0" kern="1200" dirty="0" err="1">
                <a:solidFill>
                  <a:schemeClr val="tx1"/>
                </a:solidFill>
                <a:effectLst/>
                <a:latin typeface="+mn-lt"/>
                <a:ea typeface="+mn-ea"/>
                <a:cs typeface="+mn-cs"/>
              </a:rPr>
              <a:t>hr</a:t>
            </a:r>
            <a:r>
              <a:rPr lang="en-US" sz="1200" b="0" i="0" kern="1200" dirty="0">
                <a:solidFill>
                  <a:schemeClr val="tx1"/>
                </a:solidFill>
                <a:effectLst/>
                <a:latin typeface="+mn-lt"/>
                <a:ea typeface="+mn-ea"/>
                <a:cs typeface="+mn-cs"/>
              </a:rPr>
              <a:t> as the standard of care.</a:t>
            </a:r>
            <a:endParaRPr lang="en-US" dirty="0"/>
          </a:p>
        </p:txBody>
      </p:sp>
      <p:sp>
        <p:nvSpPr>
          <p:cNvPr id="4" name="Slide Number Placeholder 3"/>
          <p:cNvSpPr>
            <a:spLocks noGrp="1"/>
          </p:cNvSpPr>
          <p:nvPr>
            <p:ph type="sldNum" sz="quarter" idx="5"/>
          </p:nvPr>
        </p:nvSpPr>
        <p:spPr/>
        <p:txBody>
          <a:bodyPr/>
          <a:lstStyle/>
          <a:p>
            <a:fld id="{F7A66EF4-CE16-A445-A971-4617E8C53F12}" type="slidenum">
              <a:rPr lang="en-US" smtClean="0"/>
              <a:t>7</a:t>
            </a:fld>
            <a:endParaRPr lang="en-US"/>
          </a:p>
        </p:txBody>
      </p:sp>
    </p:spTree>
    <p:extLst>
      <p:ext uri="{BB962C8B-B14F-4D97-AF65-F5344CB8AC3E}">
        <p14:creationId xmlns:p14="http://schemas.microsoft.com/office/powerpoint/2010/main" val="345943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B351-48CB-7FAF-4B9C-355D14DD66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8F104F-A824-2BB6-CF29-1324C70303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E59E2-B0B3-94C9-62FE-78DFF5C2AFD5}"/>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3ECF612B-BF19-D28C-E046-4A19F8AA4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B11A3-AD70-D5A2-1AF2-24A03895F387}"/>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67825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65B-619B-5A6B-A2B8-A2C543B6E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AE3538-B753-3C2D-B136-6CC5BD5E9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9BEF8-3EAD-794B-59D0-6DF8703445E3}"/>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A3EBEA53-D903-9024-21D5-02929E3C4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A29C7-E820-53F1-E14C-3E09BFB01CB9}"/>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411012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2EDAC-4BD5-2556-B026-93D1C61F1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1EEBE0-923C-0C37-6FA1-B6613B93E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F1F21-349B-035B-5397-8EED33C3B64A}"/>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0E0CB75E-8AD4-56D8-0845-F31FCFC42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66119-EE3B-D1D4-424D-9D25187EF545}"/>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109382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F06D-0232-5E7B-7CAF-C3B612FC3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4FEF4-B49D-DC0B-3C8B-1C6008B6C6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DECA3-B4FD-A536-9461-A31BB4ADC878}"/>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0431686A-4518-BE94-6675-3722F7E1B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131FB-7557-58C1-A0B9-96E126251023}"/>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48619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3E8D-ACA6-2F92-2B78-B4A6A9DA2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2995CA-8BEF-4C2F-2FD6-A5AD4BB36C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70B189-A3E1-0A67-5292-3BD8D1DA8C18}"/>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E9A4CD0A-35BB-FA51-BC1B-62564ABE6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CD422-0340-CFFC-737A-C9DA99FACFEF}"/>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415427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DD6C-615D-63B0-0E6E-16B04096C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29141-473C-8888-F8A6-537C3A9585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535DC-C157-9FC4-6E4E-8D5049B13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6438C3-9756-343A-62CB-0FAAEE936B8E}"/>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6" name="Footer Placeholder 5">
            <a:extLst>
              <a:ext uri="{FF2B5EF4-FFF2-40B4-BE49-F238E27FC236}">
                <a16:creationId xmlns:a16="http://schemas.microsoft.com/office/drawing/2014/main" id="{1116045E-DB01-4F20-D8FD-8BF8A7576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98E3D-6C41-4E55-85E9-DBD3FB6A551A}"/>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49166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71C9-ECA7-CDAD-ACAA-1E9C8E2209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E27F37-692C-3396-EB96-F6422D54B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B5D49-2A69-3735-6D3B-1D823B4C8E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5DD18-C169-0060-564A-174F2D7EB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C31CF1-999B-05B7-66E9-5AA9CFDEB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A8226-8245-7BB5-B0EF-6D5156768AB5}"/>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8" name="Footer Placeholder 7">
            <a:extLst>
              <a:ext uri="{FF2B5EF4-FFF2-40B4-BE49-F238E27FC236}">
                <a16:creationId xmlns:a16="http://schemas.microsoft.com/office/drawing/2014/main" id="{04683251-2793-EAED-D4C7-7081A316B1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A3127-FD15-5BEC-82E6-75DADCB86537}"/>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192556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4C59-C2F1-8766-8C69-E53BA325C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CB6F56-4F2D-9432-2FE3-C41B2FFF7E07}"/>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4" name="Footer Placeholder 3">
            <a:extLst>
              <a:ext uri="{FF2B5EF4-FFF2-40B4-BE49-F238E27FC236}">
                <a16:creationId xmlns:a16="http://schemas.microsoft.com/office/drawing/2014/main" id="{4E78E680-987C-70B8-EC71-1D9EB55E7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E1E29-7496-1023-26A0-508DB200C5EA}"/>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208045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058BC-158F-8311-3238-4BEE95CCB9B7}"/>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3" name="Footer Placeholder 2">
            <a:extLst>
              <a:ext uri="{FF2B5EF4-FFF2-40B4-BE49-F238E27FC236}">
                <a16:creationId xmlns:a16="http://schemas.microsoft.com/office/drawing/2014/main" id="{A49A5EA8-1D1E-06C2-793F-9D19A56A1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ACD5DA-F9A4-5859-108E-A2EA26FD5D32}"/>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108865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4A32-0B4D-E1A9-3E6C-34E076C5F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B36CDD-9DF8-F7FC-5919-E6E82DEA0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684B5F-0D01-24B2-0784-EA460BA21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3E06B-AB55-567A-02AF-00622EC2012F}"/>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6" name="Footer Placeholder 5">
            <a:extLst>
              <a:ext uri="{FF2B5EF4-FFF2-40B4-BE49-F238E27FC236}">
                <a16:creationId xmlns:a16="http://schemas.microsoft.com/office/drawing/2014/main" id="{8DBBD7E1-8945-DE79-9639-560C00B29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D767B-044B-2F9B-EFE1-B0BB4BDB2161}"/>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429479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75A8-D80E-1CF6-27EB-AA57B69C1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FD0B6-3764-73EB-E41E-BAB0C595EA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7638CF-879E-9306-767C-751AF6AE5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89E34-4848-9467-D683-A01F1D49DC71}"/>
              </a:ext>
            </a:extLst>
          </p:cNvPr>
          <p:cNvSpPr>
            <a:spLocks noGrp="1"/>
          </p:cNvSpPr>
          <p:nvPr>
            <p:ph type="dt" sz="half" idx="10"/>
          </p:nvPr>
        </p:nvSpPr>
        <p:spPr/>
        <p:txBody>
          <a:bodyPr/>
          <a:lstStyle/>
          <a:p>
            <a:fld id="{97F8B4F2-33B4-2948-A363-47EFDC25BCA6}" type="datetimeFigureOut">
              <a:rPr lang="en-US" smtClean="0"/>
              <a:t>6/15/2026</a:t>
            </a:fld>
            <a:endParaRPr lang="en-US"/>
          </a:p>
        </p:txBody>
      </p:sp>
      <p:sp>
        <p:nvSpPr>
          <p:cNvPr id="6" name="Footer Placeholder 5">
            <a:extLst>
              <a:ext uri="{FF2B5EF4-FFF2-40B4-BE49-F238E27FC236}">
                <a16:creationId xmlns:a16="http://schemas.microsoft.com/office/drawing/2014/main" id="{CB270FEE-20D7-A33F-1992-9673594F4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9B8FF-E821-9832-338C-8165FB289260}"/>
              </a:ext>
            </a:extLst>
          </p:cNvPr>
          <p:cNvSpPr>
            <a:spLocks noGrp="1"/>
          </p:cNvSpPr>
          <p:nvPr>
            <p:ph type="sldNum" sz="quarter" idx="12"/>
          </p:nvPr>
        </p:nvSpPr>
        <p:spPr/>
        <p:txBody>
          <a:bodyPr/>
          <a:lstStyle/>
          <a:p>
            <a:fld id="{50F5CE51-5AF7-634C-8502-21E926329D38}" type="slidenum">
              <a:rPr lang="en-US" smtClean="0"/>
              <a:t>‹#›</a:t>
            </a:fld>
            <a:endParaRPr lang="en-US"/>
          </a:p>
        </p:txBody>
      </p:sp>
    </p:spTree>
    <p:extLst>
      <p:ext uri="{BB962C8B-B14F-4D97-AF65-F5344CB8AC3E}">
        <p14:creationId xmlns:p14="http://schemas.microsoft.com/office/powerpoint/2010/main" val="6065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41A4C-8432-2BB9-F7B9-DEB3EE42C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7D29D-F5FD-2F25-42D1-78E2C58C5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93A18-F77E-9150-8349-B2E869D4D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F8B4F2-33B4-2948-A363-47EFDC25BCA6}" type="datetimeFigureOut">
              <a:rPr lang="en-US" smtClean="0"/>
              <a:t>6/15/2026</a:t>
            </a:fld>
            <a:endParaRPr lang="en-US"/>
          </a:p>
        </p:txBody>
      </p:sp>
      <p:sp>
        <p:nvSpPr>
          <p:cNvPr id="5" name="Footer Placeholder 4">
            <a:extLst>
              <a:ext uri="{FF2B5EF4-FFF2-40B4-BE49-F238E27FC236}">
                <a16:creationId xmlns:a16="http://schemas.microsoft.com/office/drawing/2014/main" id="{F4F96CE2-C248-3B81-84B3-360DF1704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91EAC51-0B40-F864-331E-70F8DF193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5CE51-5AF7-634C-8502-21E926329D38}" type="slidenum">
              <a:rPr lang="en-US" smtClean="0"/>
              <a:t>‹#›</a:t>
            </a:fld>
            <a:endParaRPr lang="en-US"/>
          </a:p>
        </p:txBody>
      </p:sp>
    </p:spTree>
    <p:extLst>
      <p:ext uri="{BB962C8B-B14F-4D97-AF65-F5344CB8AC3E}">
        <p14:creationId xmlns:p14="http://schemas.microsoft.com/office/powerpoint/2010/main" val="360011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4309/ajg.0000000000002645" TargetMode="External"/><Relationship Id="rId13" Type="http://schemas.openxmlformats.org/officeDocument/2006/relationships/hyperlink" Target="https://www.nejm.org/doi/full/10.1056/NEJMct1208450?utm_source=openevidence" TargetMode="External"/><Relationship Id="rId3" Type="http://schemas.openxmlformats.org/officeDocument/2006/relationships/hyperlink" Target="https://jamanetwork.com/journals/jamasurgery/fullarticle/10.1001/jamasurg.2023.8111?utm_source=openevidence&amp;utm_medium=referral" TargetMode="External"/><Relationship Id="rId7" Type="http://schemas.openxmlformats.org/officeDocument/2006/relationships/hyperlink" Target="https://pubmed.ncbi.nlm.nih.gov/32891214" TargetMode="External"/><Relationship Id="rId12" Type="http://schemas.openxmlformats.org/officeDocument/2006/relationships/hyperlink" Target="https://www.cochranelibrary.com/cdsr/doi/10.1002/14651858.CD011384.pub2/full" TargetMode="External"/><Relationship Id="rId17" Type="http://schemas.openxmlformats.org/officeDocument/2006/relationships/hyperlink" Target="https://www.youtube.com/watch?v=n1HeGI2Sp6A" TargetMode="External"/><Relationship Id="rId2" Type="http://schemas.openxmlformats.org/officeDocument/2006/relationships/hyperlink" Target="https://www.mayoclinic.org/diseases-conditions/pancreatitis/multimedia/pancreatitis-caused-by-gallstones/img-20007560" TargetMode="External"/><Relationship Id="rId16" Type="http://schemas.openxmlformats.org/officeDocument/2006/relationships/hyperlink" Target="https://pancreas.org/patients/testing-procedures/anatomic/" TargetMode="External"/><Relationship Id="rId1" Type="http://schemas.openxmlformats.org/officeDocument/2006/relationships/slideLayout" Target="../slideLayouts/slideLayout2.xml"/><Relationship Id="rId6" Type="http://schemas.openxmlformats.org/officeDocument/2006/relationships/hyperlink" Target="https://www.cochranelibrary.com/cdsr/doi/10.1002/14651858.CD009779.pub2/full" TargetMode="External"/><Relationship Id="rId11" Type="http://schemas.openxmlformats.org/officeDocument/2006/relationships/hyperlink" Target="https://pubmed.ncbi.nlm.nih.gov/30768987" TargetMode="External"/><Relationship Id="rId5" Type="http://schemas.openxmlformats.org/officeDocument/2006/relationships/hyperlink" Target="https://jamanetwork.com/journals/jama/fullarticle/10.1001/jama.2020.20317?utm_source=openevidence&amp;utm_medium=referral" TargetMode="External"/><Relationship Id="rId15" Type="http://schemas.openxmlformats.org/officeDocument/2006/relationships/hyperlink" Target="https://pubs.rsna.org/doi/abs/10.1148/rg.2016150097" TargetMode="External"/><Relationship Id="rId10" Type="http://schemas.openxmlformats.org/officeDocument/2006/relationships/hyperlink" Target="https://pubmed.ncbi.nlm.nih.gov/18191686" TargetMode="External"/><Relationship Id="rId4" Type="http://schemas.openxmlformats.org/officeDocument/2006/relationships/hyperlink" Target="https://pubmed.ncbi.nlm.nih.gov/39469538" TargetMode="External"/><Relationship Id="rId9" Type="http://schemas.openxmlformats.org/officeDocument/2006/relationships/hyperlink" Target="https://www.nejm.org/doi/full/10.1056/NEJMoa2202884?utm_source=openevidence" TargetMode="External"/><Relationship Id="rId14" Type="http://schemas.openxmlformats.org/officeDocument/2006/relationships/hyperlink" Target="https://pubmed.ncbi.nlm.nih.gov/1527804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857011B-2254-4316-8B1F-382D74B80777}"/>
              </a:ext>
            </a:extLst>
          </p:cNvPr>
          <p:cNvSpPr>
            <a:spLocks noGrp="1"/>
          </p:cNvSpPr>
          <p:nvPr>
            <p:ph type="ctrTitle"/>
          </p:nvPr>
        </p:nvSpPr>
        <p:spPr>
          <a:xfrm>
            <a:off x="1301261" y="590062"/>
            <a:ext cx="5409655" cy="2838938"/>
          </a:xfrm>
        </p:spPr>
        <p:txBody>
          <a:bodyPr>
            <a:normAutofit/>
          </a:bodyPr>
          <a:lstStyle/>
          <a:p>
            <a:pPr algn="l"/>
            <a:r>
              <a:rPr lang="en-US" sz="5600">
                <a:solidFill>
                  <a:srgbClr val="FFFFFF"/>
                </a:solidFill>
              </a:rPr>
              <a:t>Gallstone Pancreatitis</a:t>
            </a:r>
          </a:p>
        </p:txBody>
      </p:sp>
      <p:sp>
        <p:nvSpPr>
          <p:cNvPr id="3" name="Subtitle 2">
            <a:extLst>
              <a:ext uri="{FF2B5EF4-FFF2-40B4-BE49-F238E27FC236}">
                <a16:creationId xmlns:a16="http://schemas.microsoft.com/office/drawing/2014/main" id="{953F981A-DDEC-DBAF-4867-CC7BDA58F6AF}"/>
              </a:ext>
            </a:extLst>
          </p:cNvPr>
          <p:cNvSpPr>
            <a:spLocks noGrp="1"/>
          </p:cNvSpPr>
          <p:nvPr>
            <p:ph type="subTitle" idx="1"/>
          </p:nvPr>
        </p:nvSpPr>
        <p:spPr>
          <a:xfrm>
            <a:off x="5642044" y="4698614"/>
            <a:ext cx="5088650" cy="1198120"/>
          </a:xfrm>
        </p:spPr>
        <p:txBody>
          <a:bodyPr>
            <a:normAutofit/>
          </a:bodyPr>
          <a:lstStyle/>
          <a:p>
            <a:pPr algn="r"/>
            <a:r>
              <a:rPr lang="en-US" sz="2000">
                <a:solidFill>
                  <a:srgbClr val="FFFFFF"/>
                </a:solidFill>
              </a:rPr>
              <a:t>Cameron Mortazavi, MS3</a:t>
            </a:r>
          </a:p>
          <a:p>
            <a:pPr algn="r"/>
            <a:r>
              <a:rPr lang="en-US" sz="2000">
                <a:solidFill>
                  <a:srgbClr val="FFFFFF"/>
                </a:solidFill>
              </a:rPr>
              <a:t>Surgery Clerkship</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68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4942C5-9340-5482-4224-EA7C8F7461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58E07-28FD-6555-C7C2-08B349D7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E59646E-DA4B-4715-2CF2-602D47D26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1C8DA9D-793D-4762-AE5A-8C6E1678D62F}"/>
              </a:ext>
            </a:extLst>
          </p:cNvPr>
          <p:cNvSpPr>
            <a:spLocks noGrp="1"/>
          </p:cNvSpPr>
          <p:nvPr>
            <p:ph type="title"/>
          </p:nvPr>
        </p:nvSpPr>
        <p:spPr>
          <a:xfrm>
            <a:off x="838200" y="401221"/>
            <a:ext cx="10515600" cy="1348065"/>
          </a:xfrm>
        </p:spPr>
        <p:txBody>
          <a:bodyPr>
            <a:normAutofit/>
          </a:bodyPr>
          <a:lstStyle/>
          <a:p>
            <a:r>
              <a:rPr lang="en-US" sz="5400" dirty="0">
                <a:solidFill>
                  <a:schemeClr val="bg1"/>
                </a:solidFill>
              </a:rPr>
              <a:t>Takeaways</a:t>
            </a:r>
          </a:p>
        </p:txBody>
      </p:sp>
      <p:sp>
        <p:nvSpPr>
          <p:cNvPr id="3" name="Content Placeholder 2">
            <a:extLst>
              <a:ext uri="{FF2B5EF4-FFF2-40B4-BE49-F238E27FC236}">
                <a16:creationId xmlns:a16="http://schemas.microsoft.com/office/drawing/2014/main" id="{F509C1FA-C7F5-155D-9424-90EB5E40D0EA}"/>
              </a:ext>
            </a:extLst>
          </p:cNvPr>
          <p:cNvSpPr>
            <a:spLocks noGrp="1"/>
          </p:cNvSpPr>
          <p:nvPr>
            <p:ph idx="1"/>
          </p:nvPr>
        </p:nvSpPr>
        <p:spPr>
          <a:xfrm>
            <a:off x="838200" y="2380276"/>
            <a:ext cx="10515600" cy="4776788"/>
          </a:xfrm>
        </p:spPr>
        <p:txBody>
          <a:bodyPr>
            <a:normAutofit/>
          </a:bodyPr>
          <a:lstStyle/>
          <a:p>
            <a:r>
              <a:rPr lang="en-US" sz="2400" dirty="0"/>
              <a:t>GSP is caused by transient ampullary obstruction; most stones pass spontaneously</a:t>
            </a:r>
          </a:p>
          <a:p>
            <a:r>
              <a:rPr lang="en-US" sz="2400" dirty="0"/>
              <a:t>Diagnose with lipase ≥3× ULN + ultrasound/imaging showing gallstones; ALT ≥3× ULN strongly suggests biliary etiology</a:t>
            </a:r>
          </a:p>
          <a:p>
            <a:r>
              <a:rPr lang="en-US" sz="2400" dirty="0"/>
              <a:t>Classify severity early (BISAP or Revised Atlanta) to guide management</a:t>
            </a:r>
          </a:p>
          <a:p>
            <a:r>
              <a:rPr lang="en-US" sz="2400" dirty="0"/>
              <a:t>Moderate fluid resuscitation with LR; avoid aggressive over-hydration</a:t>
            </a:r>
          </a:p>
          <a:p>
            <a:r>
              <a:rPr lang="en-US" sz="2400" dirty="0"/>
              <a:t>ERCP only if cholangitis or persistent biliary obstruction</a:t>
            </a:r>
          </a:p>
          <a:p>
            <a:r>
              <a:rPr lang="en-US" sz="2400" dirty="0"/>
              <a:t>Same-admission cholecystectomy for mild/moderate disease; delay for severe disease</a:t>
            </a:r>
          </a:p>
          <a:p>
            <a:r>
              <a:rPr lang="en-US" sz="2400" dirty="0"/>
              <a:t>Without cholecystectomy, recurrence risk is substantial</a:t>
            </a:r>
            <a:br>
              <a:rPr lang="en-US" sz="2400" dirty="0"/>
            </a:br>
            <a:endParaRPr lang="en-US" sz="2200" dirty="0"/>
          </a:p>
        </p:txBody>
      </p:sp>
    </p:spTree>
    <p:extLst>
      <p:ext uri="{BB962C8B-B14F-4D97-AF65-F5344CB8AC3E}">
        <p14:creationId xmlns:p14="http://schemas.microsoft.com/office/powerpoint/2010/main" val="80178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C740C4E-59B7-C2EF-317B-A40464E4F59E}"/>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References</a:t>
            </a:r>
          </a:p>
        </p:txBody>
      </p:sp>
      <p:sp>
        <p:nvSpPr>
          <p:cNvPr id="3" name="Content Placeholder 2">
            <a:extLst>
              <a:ext uri="{FF2B5EF4-FFF2-40B4-BE49-F238E27FC236}">
                <a16:creationId xmlns:a16="http://schemas.microsoft.com/office/drawing/2014/main" id="{916E6ACA-328A-B4B5-E716-B1AA8B0FA9BC}"/>
              </a:ext>
            </a:extLst>
          </p:cNvPr>
          <p:cNvSpPr>
            <a:spLocks noGrp="1"/>
          </p:cNvSpPr>
          <p:nvPr>
            <p:ph idx="1"/>
          </p:nvPr>
        </p:nvSpPr>
        <p:spPr>
          <a:xfrm>
            <a:off x="175009" y="2430323"/>
            <a:ext cx="10515600" cy="4427677"/>
          </a:xfrm>
        </p:spPr>
        <p:txBody>
          <a:bodyPr>
            <a:normAutofit fontScale="70000" lnSpcReduction="20000"/>
          </a:bodyPr>
          <a:lstStyle/>
          <a:p>
            <a:r>
              <a:rPr lang="en-US" sz="1700" dirty="0">
                <a:hlinkClick r:id="rId2"/>
              </a:rPr>
              <a:t>https://www.mayoclinic.org/diseases-conditions/pancreatitis/multimedia/pancreatitis-caused-by-gallstones/img-20007560</a:t>
            </a:r>
            <a:endParaRPr lang="en-US" sz="1700" dirty="0"/>
          </a:p>
          <a:p>
            <a:r>
              <a:rPr lang="en-US" sz="1700" dirty="0">
                <a:hlinkClick r:id="rId3"/>
              </a:rPr>
              <a:t>https://jamanetwork.com/journals/jamasurgery/fullarticle/10.1001/jamasurg.2023.8111?utm_source=openevidence&amp;utm_medium=referral</a:t>
            </a:r>
            <a:endParaRPr lang="en-US" sz="1700" dirty="0"/>
          </a:p>
          <a:p>
            <a:r>
              <a:rPr lang="en-US" sz="1700" dirty="0">
                <a:hlinkClick r:id="rId4"/>
              </a:rPr>
              <a:t>https://pubmed.ncbi.nlm.nih.gov/39469538</a:t>
            </a:r>
            <a:endParaRPr lang="en-US" sz="1700" dirty="0"/>
          </a:p>
          <a:p>
            <a:r>
              <a:rPr lang="en-US" sz="1700" dirty="0">
                <a:hlinkClick r:id="rId5"/>
              </a:rPr>
              <a:t>https://jamanetwork.com/journals/jama/fullarticle/10.1001/jama.2020.20317?utm_source=openevidence&amp;utm_medium=referral</a:t>
            </a:r>
            <a:endParaRPr lang="en-US" sz="1700" dirty="0"/>
          </a:p>
          <a:p>
            <a:r>
              <a:rPr lang="en-US" sz="1700" dirty="0">
                <a:hlinkClick r:id="rId6"/>
              </a:rPr>
              <a:t>https://www.cochranelibrary.com/cdsr/doi/10.1002/14651858.CD009779.pub2/full</a:t>
            </a:r>
            <a:endParaRPr lang="en-US" sz="1700" dirty="0"/>
          </a:p>
          <a:p>
            <a:r>
              <a:rPr lang="en-US" sz="1700" dirty="0">
                <a:hlinkClick r:id="rId7"/>
              </a:rPr>
              <a:t>https://pubmed.ncbi.nlm.nih.gov/32891214</a:t>
            </a:r>
            <a:endParaRPr lang="en-US" sz="1700" dirty="0"/>
          </a:p>
          <a:p>
            <a:r>
              <a:rPr lang="en-US" sz="1700" dirty="0">
                <a:hlinkClick r:id="rId8"/>
              </a:rPr>
              <a:t>https://doi.org/10.14309/ajg.0000000000002645</a:t>
            </a:r>
            <a:endParaRPr lang="en-US" sz="1700" dirty="0"/>
          </a:p>
          <a:p>
            <a:r>
              <a:rPr lang="en-US" sz="1700" dirty="0">
                <a:hlinkClick r:id="rId9"/>
              </a:rPr>
              <a:t>https://www.nejm.org/doi/full/10.1056/NEJMoa2202884?utm_source=openevidence</a:t>
            </a:r>
            <a:endParaRPr lang="en-US" sz="1700" dirty="0"/>
          </a:p>
          <a:p>
            <a:r>
              <a:rPr lang="en-US" sz="1700" dirty="0">
                <a:hlinkClick r:id="rId10"/>
              </a:rPr>
              <a:t>https://pubmed.ncbi.nlm.nih.gov/18191686</a:t>
            </a:r>
            <a:endParaRPr lang="en-US" sz="1700" dirty="0"/>
          </a:p>
          <a:p>
            <a:r>
              <a:rPr lang="en-US" sz="1700" dirty="0">
                <a:hlinkClick r:id="rId11"/>
              </a:rPr>
              <a:t>https://pubmed.ncbi.nlm.nih.gov/30768987</a:t>
            </a:r>
            <a:r>
              <a:rPr lang="en-US" sz="1700" dirty="0"/>
              <a:t> </a:t>
            </a:r>
          </a:p>
          <a:p>
            <a:r>
              <a:rPr lang="en-US" sz="1700" dirty="0">
                <a:hlinkClick r:id="rId12"/>
              </a:rPr>
              <a:t>https://www.cochranelibrary.com/cdsr/doi/10.1002/14651858.CD011384.pub2/full</a:t>
            </a:r>
            <a:endParaRPr lang="en-US" sz="1700" dirty="0"/>
          </a:p>
          <a:p>
            <a:r>
              <a:rPr lang="en-US" sz="1700" dirty="0">
                <a:hlinkClick r:id="rId13"/>
              </a:rPr>
              <a:t>https://www.nejm.org/doi/full/10.1056/NEJMct1208450?utm_source=openevidence</a:t>
            </a:r>
            <a:endParaRPr lang="en-US" sz="1700" dirty="0"/>
          </a:p>
          <a:p>
            <a:r>
              <a:rPr lang="en-US" sz="1700" b="1" dirty="0">
                <a:hlinkClick r:id="rId14"/>
              </a:rPr>
              <a:t>https://pubmed.ncbi.nlm.nih.gov/15278046</a:t>
            </a:r>
            <a:endParaRPr lang="en-US" sz="1700" b="1" dirty="0"/>
          </a:p>
          <a:p>
            <a:r>
              <a:rPr lang="en-US" sz="1700" b="1" dirty="0">
                <a:hlinkClick r:id="rId4"/>
              </a:rPr>
              <a:t>https://pubmed.ncbi.nlm.nih.gov/39469538</a:t>
            </a:r>
            <a:r>
              <a:rPr lang="en-US" sz="1700" b="1" dirty="0"/>
              <a:t> </a:t>
            </a:r>
          </a:p>
          <a:p>
            <a:r>
              <a:rPr lang="en-US" sz="1700" b="1" dirty="0">
                <a:hlinkClick r:id="rId15"/>
              </a:rPr>
              <a:t>https://pubs.rsna.org/doi/abs/10.1148/rg.2016150097</a:t>
            </a:r>
            <a:r>
              <a:rPr lang="en-US" sz="1700" b="1" dirty="0"/>
              <a:t> </a:t>
            </a:r>
          </a:p>
          <a:p>
            <a:r>
              <a:rPr lang="en-US" sz="1700" b="1" dirty="0">
                <a:hlinkClick r:id="rId16"/>
              </a:rPr>
              <a:t>https://pancreas.org/patients/testing-procedures/anatomic/</a:t>
            </a:r>
            <a:r>
              <a:rPr lang="en-US" sz="1700" b="1" dirty="0"/>
              <a:t> </a:t>
            </a:r>
          </a:p>
          <a:p>
            <a:r>
              <a:rPr lang="en-US" sz="1700" b="1" dirty="0">
                <a:hlinkClick r:id="rId17"/>
              </a:rPr>
              <a:t>https://www.youtube.com/watch?v=n1HeGI2Sp6A</a:t>
            </a:r>
            <a:r>
              <a:rPr lang="en-US" sz="1700" b="1" dirty="0"/>
              <a:t> </a:t>
            </a:r>
          </a:p>
          <a:p>
            <a:endParaRPr lang="en-US" sz="2200" dirty="0"/>
          </a:p>
          <a:p>
            <a:endParaRPr lang="en-US" sz="2200" dirty="0"/>
          </a:p>
        </p:txBody>
      </p:sp>
    </p:spTree>
    <p:extLst>
      <p:ext uri="{BB962C8B-B14F-4D97-AF65-F5344CB8AC3E}">
        <p14:creationId xmlns:p14="http://schemas.microsoft.com/office/powerpoint/2010/main" val="352251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846CE9-D430-88E4-8B6A-E5018E462D7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724B6A-54DA-C348-2F2A-EEF93804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C5E9ACA-5EE5-647D-1A9D-0D6286610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4D71739-5A5F-11A7-AF73-7827EEC8F5D1}"/>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Definitions &amp; Anatomy</a:t>
            </a:r>
          </a:p>
        </p:txBody>
      </p:sp>
      <p:pic>
        <p:nvPicPr>
          <p:cNvPr id="4" name="Content Placeholder 3" descr="Pancreatitis caused by gallstones - Mayo Clinic">
            <a:extLst>
              <a:ext uri="{FF2B5EF4-FFF2-40B4-BE49-F238E27FC236}">
                <a16:creationId xmlns:a16="http://schemas.microsoft.com/office/drawing/2014/main" id="{AF905C81-5A5F-B441-897E-C132EB00299B}"/>
              </a:ext>
            </a:extLst>
          </p:cNvPr>
          <p:cNvPicPr>
            <a:picLocks noGrp="1" noChangeAspect="1"/>
          </p:cNvPicPr>
          <p:nvPr>
            <p:ph idx="1"/>
          </p:nvPr>
        </p:nvPicPr>
        <p:blipFill>
          <a:blip r:embed="rId2"/>
          <a:stretch>
            <a:fillRect/>
          </a:stretch>
        </p:blipFill>
        <p:spPr>
          <a:xfrm>
            <a:off x="7954765" y="2479262"/>
            <a:ext cx="4013200" cy="3238500"/>
          </a:xfrm>
          <a:prstGeom prst="rect">
            <a:avLst/>
          </a:prstGeom>
        </p:spPr>
      </p:pic>
      <p:sp>
        <p:nvSpPr>
          <p:cNvPr id="7" name="TextBox 6">
            <a:extLst>
              <a:ext uri="{FF2B5EF4-FFF2-40B4-BE49-F238E27FC236}">
                <a16:creationId xmlns:a16="http://schemas.microsoft.com/office/drawing/2014/main" id="{BF6F1E21-9C94-5812-F149-9F227F421ACB}"/>
              </a:ext>
            </a:extLst>
          </p:cNvPr>
          <p:cNvSpPr txBox="1"/>
          <p:nvPr/>
        </p:nvSpPr>
        <p:spPr>
          <a:xfrm>
            <a:off x="390479" y="2848594"/>
            <a:ext cx="756428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Gallstone disease is the </a:t>
            </a:r>
            <a:r>
              <a:rPr lang="en-US" b="1" dirty="0"/>
              <a:t>leading cause of acute pancreatitis</a:t>
            </a:r>
            <a:r>
              <a:rPr lang="en-US" dirty="0"/>
              <a:t>, accounting for ~50% of cases, with an incidence of ~40 per 100,000 annually in the US. </a:t>
            </a:r>
          </a:p>
          <a:p>
            <a:pPr marL="285750" indent="-285750">
              <a:buFont typeface="Arial" panose="020B0604020202020204" pitchFamily="34" charset="0"/>
              <a:buChar char="•"/>
            </a:pPr>
            <a:r>
              <a:rPr lang="en-US" dirty="0"/>
              <a:t>Transient obstruction of the ampulla of Vater by a migrating gallstone</a:t>
            </a:r>
          </a:p>
          <a:p>
            <a:pPr marL="742950" lvl="1" indent="-285750">
              <a:buFont typeface="Arial" panose="020B0604020202020204" pitchFamily="34" charset="0"/>
              <a:buChar char="•"/>
            </a:pPr>
            <a:r>
              <a:rPr lang="en-US" dirty="0"/>
              <a:t>Increase ductal pressure</a:t>
            </a:r>
          </a:p>
          <a:p>
            <a:pPr marL="742950" lvl="1" indent="-285750">
              <a:buFont typeface="Arial" panose="020B0604020202020204" pitchFamily="34" charset="0"/>
              <a:buChar char="•"/>
            </a:pPr>
            <a:r>
              <a:rPr lang="en-US" dirty="0"/>
              <a:t>Interstitial edema</a:t>
            </a:r>
          </a:p>
          <a:p>
            <a:pPr marL="742950" lvl="1" indent="-285750">
              <a:buFont typeface="Arial" panose="020B0604020202020204" pitchFamily="34" charset="0"/>
              <a:buChar char="•"/>
            </a:pPr>
            <a:r>
              <a:rPr lang="en-US" dirty="0"/>
              <a:t>Premature activation of trypsinogen to trypsin within the pancreatic acini </a:t>
            </a:r>
            <a:r>
              <a:rPr lang="en-US" dirty="0">
                <a:sym typeface="Wingdings" pitchFamily="2" charset="2"/>
              </a:rPr>
              <a:t> </a:t>
            </a:r>
            <a:r>
              <a:rPr lang="en-US" dirty="0"/>
              <a:t>autodigestion of the pancreatic parenchyma</a:t>
            </a:r>
          </a:p>
        </p:txBody>
      </p:sp>
    </p:spTree>
    <p:extLst>
      <p:ext uri="{BB962C8B-B14F-4D97-AF65-F5344CB8AC3E}">
        <p14:creationId xmlns:p14="http://schemas.microsoft.com/office/powerpoint/2010/main" val="403955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7C06BCA-FF35-0DA2-B6A1-E6C953841C73}"/>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Etiology</a:t>
            </a:r>
          </a:p>
        </p:txBody>
      </p:sp>
      <p:sp>
        <p:nvSpPr>
          <p:cNvPr id="3" name="Content Placeholder 2">
            <a:extLst>
              <a:ext uri="{FF2B5EF4-FFF2-40B4-BE49-F238E27FC236}">
                <a16:creationId xmlns:a16="http://schemas.microsoft.com/office/drawing/2014/main" id="{159D29F8-CFDA-89D8-848A-AE9DB034F257}"/>
              </a:ext>
            </a:extLst>
          </p:cNvPr>
          <p:cNvSpPr>
            <a:spLocks noGrp="1"/>
          </p:cNvSpPr>
          <p:nvPr>
            <p:ph idx="1"/>
          </p:nvPr>
        </p:nvSpPr>
        <p:spPr>
          <a:xfrm>
            <a:off x="104670" y="2421652"/>
            <a:ext cx="5991330" cy="4956177"/>
          </a:xfrm>
        </p:spPr>
        <p:txBody>
          <a:bodyPr>
            <a:normAutofit fontScale="77500" lnSpcReduction="20000"/>
          </a:bodyPr>
          <a:lstStyle/>
          <a:p>
            <a:r>
              <a:rPr lang="en-US" sz="2900" b="1" dirty="0"/>
              <a:t>Risk factors</a:t>
            </a:r>
            <a:r>
              <a:rPr lang="en-US" sz="2900" dirty="0"/>
              <a:t> ("Goldilocks" concept): </a:t>
            </a:r>
          </a:p>
          <a:p>
            <a:pPr lvl="1"/>
            <a:r>
              <a:rPr lang="en-US" sz="2900" dirty="0"/>
              <a:t>Small stones </a:t>
            </a:r>
            <a:r>
              <a:rPr lang="en-US" sz="2900" b="1" dirty="0"/>
              <a:t>&lt;5 mm</a:t>
            </a:r>
            <a:r>
              <a:rPr lang="en-US" sz="2900" dirty="0"/>
              <a:t>, </a:t>
            </a:r>
          </a:p>
          <a:p>
            <a:pPr lvl="1"/>
            <a:r>
              <a:rPr lang="en-US" sz="2900" dirty="0"/>
              <a:t>Large cystic duct </a:t>
            </a:r>
            <a:r>
              <a:rPr lang="en-US" sz="2900" b="1" dirty="0"/>
              <a:t>&gt;5 mm</a:t>
            </a:r>
          </a:p>
          <a:p>
            <a:pPr lvl="1"/>
            <a:r>
              <a:rPr lang="en-US" sz="2900" b="1" dirty="0"/>
              <a:t>&gt;20 gallstones</a:t>
            </a:r>
            <a:r>
              <a:rPr lang="en-US" sz="2900" dirty="0"/>
              <a:t> in the gallbladder</a:t>
            </a:r>
          </a:p>
          <a:p>
            <a:pPr lvl="1"/>
            <a:r>
              <a:rPr lang="en-US" sz="2900" dirty="0"/>
              <a:t>The stone must be small enough to exit the cystic duct but large enough to transiently obstruct the common channel. </a:t>
            </a:r>
          </a:p>
          <a:p>
            <a:r>
              <a:rPr lang="en-US" sz="2900" b="1" dirty="0"/>
              <a:t>Other causes of acute pancreatitis</a:t>
            </a:r>
            <a:r>
              <a:rPr lang="en-US" sz="2900" dirty="0"/>
              <a:t>: </a:t>
            </a:r>
          </a:p>
          <a:p>
            <a:pPr lvl="1"/>
            <a:r>
              <a:rPr lang="en-US" sz="2900" dirty="0"/>
              <a:t>Alcohol (2nd most common) </a:t>
            </a:r>
          </a:p>
          <a:p>
            <a:pPr lvl="1"/>
            <a:r>
              <a:rPr lang="en-US" sz="2900" dirty="0"/>
              <a:t>Hypertriglyceridemia (&gt;1000 mg/dL)</a:t>
            </a:r>
          </a:p>
          <a:p>
            <a:pPr lvl="1"/>
            <a:r>
              <a:rPr lang="en-US" sz="2900" dirty="0"/>
              <a:t>Hypercalcemia</a:t>
            </a:r>
          </a:p>
          <a:p>
            <a:pPr lvl="1"/>
            <a:r>
              <a:rPr lang="en-US" sz="2900" dirty="0"/>
              <a:t>Post-ERCP (5–10% risk)</a:t>
            </a:r>
          </a:p>
          <a:p>
            <a:pPr lvl="1"/>
            <a:r>
              <a:rPr lang="en-US" sz="2900" dirty="0"/>
              <a:t>Medications </a:t>
            </a:r>
          </a:p>
          <a:p>
            <a:pPr lvl="1"/>
            <a:r>
              <a:rPr lang="en-US" sz="2900" dirty="0"/>
              <a:t>Hereditary/genetic</a:t>
            </a:r>
          </a:p>
          <a:p>
            <a:pPr lvl="1"/>
            <a:r>
              <a:rPr lang="en-US" sz="2900" dirty="0"/>
              <a:t>Autoimmune</a:t>
            </a:r>
            <a:br>
              <a:rPr lang="en-US" dirty="0"/>
            </a:br>
            <a:endParaRPr lang="en-US" dirty="0"/>
          </a:p>
        </p:txBody>
      </p:sp>
      <p:pic>
        <p:nvPicPr>
          <p:cNvPr id="5" name="Picture 4">
            <a:extLst>
              <a:ext uri="{FF2B5EF4-FFF2-40B4-BE49-F238E27FC236}">
                <a16:creationId xmlns:a16="http://schemas.microsoft.com/office/drawing/2014/main" id="{130AE4AA-A507-E7EA-F582-4745DE691C9F}"/>
              </a:ext>
            </a:extLst>
          </p:cNvPr>
          <p:cNvPicPr>
            <a:picLocks noChangeAspect="1"/>
          </p:cNvPicPr>
          <p:nvPr/>
        </p:nvPicPr>
        <p:blipFill>
          <a:blip r:embed="rId3"/>
          <a:stretch>
            <a:fillRect/>
          </a:stretch>
        </p:blipFill>
        <p:spPr>
          <a:xfrm>
            <a:off x="6243376" y="2512440"/>
            <a:ext cx="5596095" cy="4146063"/>
          </a:xfrm>
          <a:prstGeom prst="rect">
            <a:avLst/>
          </a:prstGeom>
        </p:spPr>
      </p:pic>
    </p:spTree>
    <p:extLst>
      <p:ext uri="{BB962C8B-B14F-4D97-AF65-F5344CB8AC3E}">
        <p14:creationId xmlns:p14="http://schemas.microsoft.com/office/powerpoint/2010/main" val="322049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E0AAED6-FFAF-5896-2977-DB300554FDBC}"/>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Signs/Symptoms</a:t>
            </a:r>
          </a:p>
        </p:txBody>
      </p:sp>
      <p:sp>
        <p:nvSpPr>
          <p:cNvPr id="3" name="Content Placeholder 2">
            <a:extLst>
              <a:ext uri="{FF2B5EF4-FFF2-40B4-BE49-F238E27FC236}">
                <a16:creationId xmlns:a16="http://schemas.microsoft.com/office/drawing/2014/main" id="{FAD2C59E-2FCE-1D6C-CAE5-3AECC5CBC8E8}"/>
              </a:ext>
            </a:extLst>
          </p:cNvPr>
          <p:cNvSpPr>
            <a:spLocks noGrp="1"/>
          </p:cNvSpPr>
          <p:nvPr>
            <p:ph idx="1"/>
          </p:nvPr>
        </p:nvSpPr>
        <p:spPr>
          <a:xfrm>
            <a:off x="838200" y="2586789"/>
            <a:ext cx="10515600" cy="3590174"/>
          </a:xfrm>
        </p:spPr>
        <p:txBody>
          <a:bodyPr>
            <a:normAutofit fontScale="92500" lnSpcReduction="10000"/>
          </a:bodyPr>
          <a:lstStyle/>
          <a:p>
            <a:r>
              <a:rPr lang="en-US" dirty="0"/>
              <a:t>Constant, severe, </a:t>
            </a:r>
            <a:r>
              <a:rPr lang="en-US" b="1" dirty="0"/>
              <a:t>epigastric pain </a:t>
            </a:r>
            <a:r>
              <a:rPr lang="en-US" dirty="0"/>
              <a:t>often </a:t>
            </a:r>
            <a:r>
              <a:rPr lang="en-US" b="1" dirty="0"/>
              <a:t>radiating to the back</a:t>
            </a:r>
            <a:r>
              <a:rPr lang="en-US" dirty="0"/>
              <a:t>, exacerbated by eating, drinking, or lying supine. </a:t>
            </a:r>
          </a:p>
          <a:p>
            <a:r>
              <a:rPr lang="en-US" b="1" dirty="0"/>
              <a:t>Nausea and vomiting</a:t>
            </a:r>
            <a:r>
              <a:rPr lang="en-US" dirty="0"/>
              <a:t> </a:t>
            </a:r>
          </a:p>
          <a:p>
            <a:r>
              <a:rPr lang="en-US" b="1" dirty="0"/>
              <a:t>Low- to moderate-grade fever</a:t>
            </a:r>
            <a:endParaRPr lang="en-US" dirty="0"/>
          </a:p>
          <a:p>
            <a:r>
              <a:rPr lang="en-US" b="1" dirty="0"/>
              <a:t>Abdominal distention</a:t>
            </a:r>
            <a:r>
              <a:rPr lang="en-US" dirty="0"/>
              <a:t> , </a:t>
            </a:r>
            <a:r>
              <a:rPr lang="en-US" b="1" dirty="0"/>
              <a:t>decreased bowel sounds</a:t>
            </a:r>
            <a:r>
              <a:rPr lang="en-US" dirty="0"/>
              <a:t> </a:t>
            </a:r>
          </a:p>
          <a:p>
            <a:r>
              <a:rPr lang="en-US" dirty="0"/>
              <a:t>Features suggestive of  </a:t>
            </a:r>
            <a:r>
              <a:rPr lang="en-US" b="1" dirty="0"/>
              <a:t>biliary etiology</a:t>
            </a:r>
            <a:r>
              <a:rPr lang="en-US" dirty="0"/>
              <a:t> :</a:t>
            </a:r>
          </a:p>
          <a:p>
            <a:pPr lvl="1"/>
            <a:r>
              <a:rPr lang="en-US" dirty="0"/>
              <a:t>History of </a:t>
            </a:r>
            <a:r>
              <a:rPr lang="en-US" b="1" dirty="0"/>
              <a:t>biliary colic</a:t>
            </a:r>
            <a:r>
              <a:rPr lang="en-US" dirty="0"/>
              <a:t> or known gallstone disease</a:t>
            </a:r>
          </a:p>
          <a:p>
            <a:pPr lvl="1"/>
            <a:r>
              <a:rPr lang="en-US" b="1" dirty="0"/>
              <a:t>Jaundice</a:t>
            </a:r>
            <a:r>
              <a:rPr lang="en-US" dirty="0"/>
              <a:t> — if present, suggests persistent CBD obstruction </a:t>
            </a:r>
          </a:p>
          <a:p>
            <a:pPr lvl="1"/>
            <a:r>
              <a:rPr lang="en-US" dirty="0"/>
              <a:t>Lab/Image findings</a:t>
            </a:r>
          </a:p>
        </p:txBody>
      </p:sp>
      <p:pic>
        <p:nvPicPr>
          <p:cNvPr id="6" name="Picture 5">
            <a:extLst>
              <a:ext uri="{FF2B5EF4-FFF2-40B4-BE49-F238E27FC236}">
                <a16:creationId xmlns:a16="http://schemas.microsoft.com/office/drawing/2014/main" id="{E9086A16-39B1-E450-0DE7-2A51D734852E}"/>
              </a:ext>
            </a:extLst>
          </p:cNvPr>
          <p:cNvPicPr>
            <a:picLocks noChangeAspect="1"/>
          </p:cNvPicPr>
          <p:nvPr/>
        </p:nvPicPr>
        <p:blipFill>
          <a:blip r:embed="rId2"/>
          <a:stretch>
            <a:fillRect/>
          </a:stretch>
        </p:blipFill>
        <p:spPr>
          <a:xfrm>
            <a:off x="9488009" y="3667648"/>
            <a:ext cx="2152738" cy="3019530"/>
          </a:xfrm>
          <a:prstGeom prst="rect">
            <a:avLst/>
          </a:prstGeom>
        </p:spPr>
      </p:pic>
    </p:spTree>
    <p:extLst>
      <p:ext uri="{BB962C8B-B14F-4D97-AF65-F5344CB8AC3E}">
        <p14:creationId xmlns:p14="http://schemas.microsoft.com/office/powerpoint/2010/main" val="209403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91B7333-5087-C074-9BEE-CD92084002DA}"/>
              </a:ext>
            </a:extLst>
          </p:cNvPr>
          <p:cNvSpPr>
            <a:spLocks noGrp="1"/>
          </p:cNvSpPr>
          <p:nvPr>
            <p:ph type="title"/>
          </p:nvPr>
        </p:nvSpPr>
        <p:spPr>
          <a:xfrm>
            <a:off x="496556" y="416135"/>
            <a:ext cx="10515600" cy="1348065"/>
          </a:xfrm>
        </p:spPr>
        <p:txBody>
          <a:bodyPr>
            <a:normAutofit/>
          </a:bodyPr>
          <a:lstStyle/>
          <a:p>
            <a:r>
              <a:rPr lang="en-US" sz="5400" dirty="0">
                <a:solidFill>
                  <a:srgbClr val="FFFFFF"/>
                </a:solidFill>
              </a:rPr>
              <a:t>Labs/Imaging</a:t>
            </a:r>
          </a:p>
        </p:txBody>
      </p:sp>
      <p:sp>
        <p:nvSpPr>
          <p:cNvPr id="3" name="Content Placeholder 2">
            <a:extLst>
              <a:ext uri="{FF2B5EF4-FFF2-40B4-BE49-F238E27FC236}">
                <a16:creationId xmlns:a16="http://schemas.microsoft.com/office/drawing/2014/main" id="{C4BD76F1-51F9-D4A4-E393-FD399C11DC25}"/>
              </a:ext>
            </a:extLst>
          </p:cNvPr>
          <p:cNvSpPr>
            <a:spLocks noGrp="1"/>
          </p:cNvSpPr>
          <p:nvPr>
            <p:ph idx="1"/>
          </p:nvPr>
        </p:nvSpPr>
        <p:spPr>
          <a:xfrm>
            <a:off x="128133" y="2039815"/>
            <a:ext cx="11035585" cy="4692579"/>
          </a:xfrm>
        </p:spPr>
        <p:txBody>
          <a:bodyPr>
            <a:normAutofit/>
          </a:bodyPr>
          <a:lstStyle/>
          <a:p>
            <a:r>
              <a:rPr lang="en-US" sz="2200" b="1" u="sng" dirty="0"/>
              <a:t>Labs</a:t>
            </a:r>
          </a:p>
          <a:p>
            <a:pPr lvl="1"/>
            <a:r>
              <a:rPr lang="en-US" sz="2000" b="1" dirty="0"/>
              <a:t>Elevated ALT ≥3× normal</a:t>
            </a:r>
            <a:r>
              <a:rPr lang="en-US" sz="2000" dirty="0"/>
              <a:t> — PPV ~95% for gallstone pancreatitis</a:t>
            </a:r>
          </a:p>
          <a:p>
            <a:pPr lvl="1"/>
            <a:r>
              <a:rPr lang="en-US" sz="2000" dirty="0"/>
              <a:t>Elevated direct/total bilirubin, AST, Alk Phosphatase </a:t>
            </a:r>
            <a:r>
              <a:rPr lang="en-US" sz="2000" dirty="0">
                <a:sym typeface="Wingdings" pitchFamily="2" charset="2"/>
              </a:rPr>
              <a:t> indicates </a:t>
            </a:r>
            <a:r>
              <a:rPr lang="en-US" sz="2000" dirty="0"/>
              <a:t>choledocholithiasis or recent stone passage or concurrent biliary disease </a:t>
            </a:r>
          </a:p>
          <a:p>
            <a:pPr lvl="1"/>
            <a:r>
              <a:rPr lang="en-US" sz="2000" dirty="0"/>
              <a:t>Elevated fever and leukocytosis</a:t>
            </a:r>
            <a:r>
              <a:rPr lang="en-US" sz="2000" dirty="0">
                <a:sym typeface="Wingdings" pitchFamily="2" charset="2"/>
              </a:rPr>
              <a:t> ascending cholangitis or necrotizing pancreatitis</a:t>
            </a:r>
            <a:endParaRPr lang="en-US" sz="2000" dirty="0"/>
          </a:p>
          <a:p>
            <a:r>
              <a:rPr lang="en-US" sz="2600" b="1" u="sng" dirty="0">
                <a:sym typeface="Wingdings" pitchFamily="2" charset="2"/>
              </a:rPr>
              <a:t>Imaging</a:t>
            </a:r>
          </a:p>
          <a:p>
            <a:pPr lvl="1"/>
            <a:r>
              <a:rPr lang="en-US" sz="1800" dirty="0"/>
              <a:t>Abdominal US: great preliminary read/quick to do in ED.</a:t>
            </a:r>
          </a:p>
          <a:p>
            <a:pPr lvl="1"/>
            <a:r>
              <a:rPr lang="en-US" sz="1800" dirty="0"/>
              <a:t>CT: great for assessing severity/extent of disease</a:t>
            </a:r>
          </a:p>
          <a:p>
            <a:pPr lvl="1"/>
            <a:r>
              <a:rPr lang="en-US" sz="1800" dirty="0"/>
              <a:t>MRCP: best non-invasive test</a:t>
            </a:r>
          </a:p>
          <a:p>
            <a:pPr lvl="1"/>
            <a:r>
              <a:rPr lang="en-US" sz="1800" dirty="0"/>
              <a:t>Endoscopic US: Comparable to MRCP (sensitivity/specificity)</a:t>
            </a:r>
          </a:p>
          <a:p>
            <a:pPr lvl="1"/>
            <a:r>
              <a:rPr lang="en-US" sz="1800" dirty="0"/>
              <a:t>ERCP: invasive and therapeutic (gold standard)</a:t>
            </a:r>
          </a:p>
        </p:txBody>
      </p:sp>
      <p:pic>
        <p:nvPicPr>
          <p:cNvPr id="7" name="Picture 6" descr="Gallstone pancreatitis | Radiology Reference Article | Radiopaedia.org">
            <a:extLst>
              <a:ext uri="{FF2B5EF4-FFF2-40B4-BE49-F238E27FC236}">
                <a16:creationId xmlns:a16="http://schemas.microsoft.com/office/drawing/2014/main" id="{8E4265BA-9991-FC54-5867-9BCA74E90B92}"/>
              </a:ext>
            </a:extLst>
          </p:cNvPr>
          <p:cNvPicPr>
            <a:picLocks noChangeAspect="1"/>
          </p:cNvPicPr>
          <p:nvPr/>
        </p:nvPicPr>
        <p:blipFill>
          <a:blip r:embed="rId2"/>
          <a:stretch>
            <a:fillRect/>
          </a:stretch>
        </p:blipFill>
        <p:spPr>
          <a:xfrm>
            <a:off x="9156313" y="267927"/>
            <a:ext cx="2352399" cy="2347415"/>
          </a:xfrm>
          <a:prstGeom prst="rect">
            <a:avLst/>
          </a:prstGeom>
        </p:spPr>
      </p:pic>
      <p:pic>
        <p:nvPicPr>
          <p:cNvPr id="9" name="Picture 8" descr="ERCPCP_lg">
            <a:extLst>
              <a:ext uri="{FF2B5EF4-FFF2-40B4-BE49-F238E27FC236}">
                <a16:creationId xmlns:a16="http://schemas.microsoft.com/office/drawing/2014/main" id="{70DBA976-7ABC-3551-8C51-7167AEF76A82}"/>
              </a:ext>
            </a:extLst>
          </p:cNvPr>
          <p:cNvPicPr>
            <a:picLocks noChangeAspect="1"/>
          </p:cNvPicPr>
          <p:nvPr/>
        </p:nvPicPr>
        <p:blipFill>
          <a:blip r:embed="rId3"/>
          <a:stretch>
            <a:fillRect/>
          </a:stretch>
        </p:blipFill>
        <p:spPr>
          <a:xfrm>
            <a:off x="7082849" y="3974731"/>
            <a:ext cx="4799103" cy="2221807"/>
          </a:xfrm>
          <a:prstGeom prst="rect">
            <a:avLst/>
          </a:prstGeom>
        </p:spPr>
      </p:pic>
      <p:pic>
        <p:nvPicPr>
          <p:cNvPr id="12" name="Picture 11">
            <a:extLst>
              <a:ext uri="{FF2B5EF4-FFF2-40B4-BE49-F238E27FC236}">
                <a16:creationId xmlns:a16="http://schemas.microsoft.com/office/drawing/2014/main" id="{7C20A0EC-5EBE-F2CD-6920-C1AD27841C9C}"/>
              </a:ext>
            </a:extLst>
          </p:cNvPr>
          <p:cNvPicPr>
            <a:picLocks noChangeAspect="1"/>
          </p:cNvPicPr>
          <p:nvPr/>
        </p:nvPicPr>
        <p:blipFill>
          <a:blip r:embed="rId4"/>
          <a:stretch>
            <a:fillRect/>
          </a:stretch>
        </p:blipFill>
        <p:spPr>
          <a:xfrm>
            <a:off x="4740255" y="290528"/>
            <a:ext cx="3401230" cy="1947877"/>
          </a:xfrm>
          <a:prstGeom prst="rect">
            <a:avLst/>
          </a:prstGeom>
        </p:spPr>
      </p:pic>
    </p:spTree>
    <p:extLst>
      <p:ext uri="{BB962C8B-B14F-4D97-AF65-F5344CB8AC3E}">
        <p14:creationId xmlns:p14="http://schemas.microsoft.com/office/powerpoint/2010/main" val="75424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161D295-A0FF-3F63-F10B-E17ABA1F83C3}"/>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Diagnosis and Determining Severity</a:t>
            </a:r>
          </a:p>
        </p:txBody>
      </p:sp>
      <p:sp>
        <p:nvSpPr>
          <p:cNvPr id="3" name="Content Placeholder 2">
            <a:extLst>
              <a:ext uri="{FF2B5EF4-FFF2-40B4-BE49-F238E27FC236}">
                <a16:creationId xmlns:a16="http://schemas.microsoft.com/office/drawing/2014/main" id="{63BBD771-5766-B327-C44F-9ACDA5C5712F}"/>
              </a:ext>
            </a:extLst>
          </p:cNvPr>
          <p:cNvSpPr>
            <a:spLocks noGrp="1"/>
          </p:cNvSpPr>
          <p:nvPr>
            <p:ph idx="1"/>
          </p:nvPr>
        </p:nvSpPr>
        <p:spPr>
          <a:xfrm>
            <a:off x="170821" y="2447846"/>
            <a:ext cx="6365926" cy="4225606"/>
          </a:xfrm>
        </p:spPr>
        <p:txBody>
          <a:bodyPr>
            <a:normAutofit fontScale="70000" lnSpcReduction="20000"/>
          </a:bodyPr>
          <a:lstStyle/>
          <a:p>
            <a:pPr marL="0" indent="0" algn="ctr">
              <a:buNone/>
            </a:pPr>
            <a:r>
              <a:rPr lang="en-US" sz="3200" b="1" u="sng" dirty="0"/>
              <a:t>Revised Atlanta Classification </a:t>
            </a:r>
          </a:p>
          <a:p>
            <a:pPr marL="0" indent="0" algn="ctr">
              <a:buNone/>
            </a:pPr>
            <a:endParaRPr lang="en-US" sz="3200" b="1" u="sng" dirty="0"/>
          </a:p>
          <a:p>
            <a:pPr marL="0" indent="0" algn="ctr">
              <a:buNone/>
            </a:pPr>
            <a:r>
              <a:rPr lang="en-US" sz="2600" b="1" u="sng" dirty="0"/>
              <a:t>Diagnosis (2/3)</a:t>
            </a:r>
          </a:p>
          <a:p>
            <a:pPr marL="0" indent="0" algn="ctr">
              <a:buNone/>
            </a:pPr>
            <a:r>
              <a:rPr lang="en-US" sz="2400" dirty="0"/>
              <a:t>-  Acute onset of persistent, severe epigastric pain, radiating to back</a:t>
            </a:r>
          </a:p>
          <a:p>
            <a:pPr>
              <a:buFontTx/>
              <a:buChar char="-"/>
            </a:pPr>
            <a:r>
              <a:rPr lang="en-US" sz="2400" dirty="0"/>
              <a:t>Serum Lipase/Amylase ≥ to 3x upper limit</a:t>
            </a:r>
          </a:p>
          <a:p>
            <a:pPr>
              <a:buFontTx/>
              <a:buChar char="-"/>
            </a:pPr>
            <a:r>
              <a:rPr lang="en-US" sz="2400" dirty="0"/>
              <a:t>Findings suggestive of gallstone pancreatitis on imaging</a:t>
            </a:r>
          </a:p>
          <a:p>
            <a:pPr marL="0" indent="0" algn="ctr">
              <a:buNone/>
            </a:pPr>
            <a:r>
              <a:rPr lang="en-US" sz="2600" b="1" u="sng" dirty="0"/>
              <a:t>Staging</a:t>
            </a:r>
          </a:p>
          <a:p>
            <a:r>
              <a:rPr lang="en-US" sz="2400" b="1" dirty="0"/>
              <a:t>Early phase (first 1–2 weeks)</a:t>
            </a:r>
            <a:r>
              <a:rPr lang="en-US" sz="2400" dirty="0"/>
              <a:t>: SIRS/organ failure. </a:t>
            </a:r>
          </a:p>
          <a:p>
            <a:r>
              <a:rPr lang="en-US" sz="2400" b="1" dirty="0"/>
              <a:t>Late phase (&gt;2 weeks)</a:t>
            </a:r>
            <a:r>
              <a:rPr lang="en-US" sz="2400" dirty="0"/>
              <a:t>: Characterized by local complications </a:t>
            </a:r>
          </a:p>
          <a:p>
            <a:pPr lvl="1"/>
            <a:r>
              <a:rPr lang="en-US" dirty="0"/>
              <a:t>Necrosis, fluid collections, infection</a:t>
            </a:r>
          </a:p>
          <a:p>
            <a:pPr lvl="1"/>
            <a:r>
              <a:rPr lang="en-US" dirty="0"/>
              <a:t>Not all patients have this phase</a:t>
            </a:r>
          </a:p>
          <a:p>
            <a:pPr>
              <a:buFontTx/>
              <a:buChar char="-"/>
            </a:pPr>
            <a:r>
              <a:rPr lang="en-US" sz="2400" dirty="0"/>
              <a:t>Utilizes the </a:t>
            </a:r>
            <a:r>
              <a:rPr lang="en-US" sz="2400" u="sng" dirty="0"/>
              <a:t>Modified Marshall Scoring System </a:t>
            </a:r>
            <a:r>
              <a:rPr lang="en-US" sz="2400" dirty="0"/>
              <a:t>to aid with severity of systemic disease</a:t>
            </a:r>
          </a:p>
          <a:p>
            <a:pPr lvl="1"/>
            <a:endParaRPr lang="en-US" sz="1800" dirty="0"/>
          </a:p>
        </p:txBody>
      </p:sp>
      <p:sp>
        <p:nvSpPr>
          <p:cNvPr id="7" name="TextBox 6">
            <a:extLst>
              <a:ext uri="{FF2B5EF4-FFF2-40B4-BE49-F238E27FC236}">
                <a16:creationId xmlns:a16="http://schemas.microsoft.com/office/drawing/2014/main" id="{67D6B267-59BA-16CF-DCD7-D6A79F4FA9D5}"/>
              </a:ext>
            </a:extLst>
          </p:cNvPr>
          <p:cNvSpPr txBox="1"/>
          <p:nvPr/>
        </p:nvSpPr>
        <p:spPr>
          <a:xfrm>
            <a:off x="9586878" y="2812924"/>
            <a:ext cx="1735732" cy="369332"/>
          </a:xfrm>
          <a:prstGeom prst="rect">
            <a:avLst/>
          </a:prstGeom>
          <a:noFill/>
        </p:spPr>
        <p:txBody>
          <a:bodyPr wrap="none" rtlCol="0">
            <a:spAutoFit/>
          </a:bodyPr>
          <a:lstStyle/>
          <a:p>
            <a:r>
              <a:rPr lang="en-US" dirty="0"/>
              <a:t>Within 24 hours</a:t>
            </a:r>
          </a:p>
        </p:txBody>
      </p:sp>
      <p:sp>
        <p:nvSpPr>
          <p:cNvPr id="9" name="TextBox 8">
            <a:extLst>
              <a:ext uri="{FF2B5EF4-FFF2-40B4-BE49-F238E27FC236}">
                <a16:creationId xmlns:a16="http://schemas.microsoft.com/office/drawing/2014/main" id="{13555051-89C1-3FA0-F9F9-109288A0CE8B}"/>
              </a:ext>
            </a:extLst>
          </p:cNvPr>
          <p:cNvSpPr txBox="1"/>
          <p:nvPr/>
        </p:nvSpPr>
        <p:spPr>
          <a:xfrm>
            <a:off x="7366676" y="2796582"/>
            <a:ext cx="1782347" cy="369332"/>
          </a:xfrm>
          <a:prstGeom prst="rect">
            <a:avLst/>
          </a:prstGeom>
          <a:noFill/>
        </p:spPr>
        <p:txBody>
          <a:bodyPr wrap="none" rtlCol="0">
            <a:spAutoFit/>
          </a:bodyPr>
          <a:lstStyle/>
          <a:p>
            <a:r>
              <a:rPr lang="en-US" dirty="0"/>
              <a:t>Requires 48 hrs.</a:t>
            </a:r>
          </a:p>
        </p:txBody>
      </p:sp>
      <p:sp>
        <p:nvSpPr>
          <p:cNvPr id="11" name="TextBox 10">
            <a:extLst>
              <a:ext uri="{FF2B5EF4-FFF2-40B4-BE49-F238E27FC236}">
                <a16:creationId xmlns:a16="http://schemas.microsoft.com/office/drawing/2014/main" id="{C8EC5B05-69D0-C13A-B955-078B7D8E7E25}"/>
              </a:ext>
            </a:extLst>
          </p:cNvPr>
          <p:cNvSpPr txBox="1"/>
          <p:nvPr/>
        </p:nvSpPr>
        <p:spPr>
          <a:xfrm>
            <a:off x="8140811" y="2280581"/>
            <a:ext cx="2567691" cy="477054"/>
          </a:xfrm>
          <a:prstGeom prst="rect">
            <a:avLst/>
          </a:prstGeom>
          <a:noFill/>
        </p:spPr>
        <p:txBody>
          <a:bodyPr wrap="none" rtlCol="0">
            <a:spAutoFit/>
          </a:bodyPr>
          <a:lstStyle/>
          <a:p>
            <a:r>
              <a:rPr lang="en-US" sz="2500" b="1" u="sng" dirty="0"/>
              <a:t>Severity Indexes</a:t>
            </a:r>
          </a:p>
        </p:txBody>
      </p:sp>
      <p:sp>
        <p:nvSpPr>
          <p:cNvPr id="13" name="TextBox 12">
            <a:extLst>
              <a:ext uri="{FF2B5EF4-FFF2-40B4-BE49-F238E27FC236}">
                <a16:creationId xmlns:a16="http://schemas.microsoft.com/office/drawing/2014/main" id="{0BEE383B-FF1A-A6F9-E5AD-1B5EC7266104}"/>
              </a:ext>
            </a:extLst>
          </p:cNvPr>
          <p:cNvSpPr txBox="1"/>
          <p:nvPr/>
        </p:nvSpPr>
        <p:spPr>
          <a:xfrm>
            <a:off x="3049675" y="3246846"/>
            <a:ext cx="6099348" cy="369332"/>
          </a:xfrm>
          <a:prstGeom prst="rect">
            <a:avLst/>
          </a:prstGeom>
          <a:noFill/>
        </p:spPr>
        <p:txBody>
          <a:bodyPr wrap="square">
            <a:spAutoFit/>
          </a:bodyPr>
          <a:lstStyle/>
          <a:p>
            <a:endParaRPr lang="en-US" dirty="0"/>
          </a:p>
        </p:txBody>
      </p:sp>
      <p:pic>
        <p:nvPicPr>
          <p:cNvPr id="15" name="Picture 14">
            <a:extLst>
              <a:ext uri="{FF2B5EF4-FFF2-40B4-BE49-F238E27FC236}">
                <a16:creationId xmlns:a16="http://schemas.microsoft.com/office/drawing/2014/main" id="{1FAAB696-AF19-35B0-A43A-C72A9165BF5C}"/>
              </a:ext>
            </a:extLst>
          </p:cNvPr>
          <p:cNvPicPr>
            <a:picLocks noChangeAspect="1"/>
          </p:cNvPicPr>
          <p:nvPr/>
        </p:nvPicPr>
        <p:blipFill>
          <a:blip r:embed="rId2"/>
          <a:stretch>
            <a:fillRect/>
          </a:stretch>
        </p:blipFill>
        <p:spPr>
          <a:xfrm>
            <a:off x="7121633" y="3152186"/>
            <a:ext cx="4348933" cy="3705814"/>
          </a:xfrm>
          <a:prstGeom prst="rect">
            <a:avLst/>
          </a:prstGeom>
        </p:spPr>
      </p:pic>
    </p:spTree>
    <p:extLst>
      <p:ext uri="{BB962C8B-B14F-4D97-AF65-F5344CB8AC3E}">
        <p14:creationId xmlns:p14="http://schemas.microsoft.com/office/powerpoint/2010/main" val="103415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FD972C2-F1B8-B7E0-75F7-B56B4F0FA8BF}"/>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Treatment</a:t>
            </a:r>
          </a:p>
        </p:txBody>
      </p:sp>
      <p:sp>
        <p:nvSpPr>
          <p:cNvPr id="3" name="Content Placeholder 2">
            <a:extLst>
              <a:ext uri="{FF2B5EF4-FFF2-40B4-BE49-F238E27FC236}">
                <a16:creationId xmlns:a16="http://schemas.microsoft.com/office/drawing/2014/main" id="{1F4D32E8-8234-C9E2-CAA1-3A2801C16751}"/>
              </a:ext>
            </a:extLst>
          </p:cNvPr>
          <p:cNvSpPr>
            <a:spLocks noGrp="1"/>
          </p:cNvSpPr>
          <p:nvPr>
            <p:ph idx="1"/>
          </p:nvPr>
        </p:nvSpPr>
        <p:spPr>
          <a:xfrm>
            <a:off x="347547" y="2442046"/>
            <a:ext cx="6220521" cy="4282139"/>
          </a:xfrm>
        </p:spPr>
        <p:txBody>
          <a:bodyPr>
            <a:noAutofit/>
          </a:bodyPr>
          <a:lstStyle/>
          <a:p>
            <a:pPr marL="0" indent="0">
              <a:buNone/>
            </a:pPr>
            <a:r>
              <a:rPr lang="en-US" sz="1600" dirty="0"/>
              <a:t>Begin with </a:t>
            </a:r>
            <a:r>
              <a:rPr lang="en-US" sz="1600" b="1" dirty="0"/>
              <a:t>fluids resuscitation </a:t>
            </a:r>
            <a:r>
              <a:rPr lang="en-US" sz="1600" dirty="0"/>
              <a:t>and </a:t>
            </a:r>
            <a:r>
              <a:rPr lang="en-US" sz="1600" b="1" dirty="0"/>
              <a:t>nutritional support</a:t>
            </a:r>
          </a:p>
          <a:p>
            <a:pPr>
              <a:buFontTx/>
              <a:buChar char="-"/>
            </a:pPr>
            <a:r>
              <a:rPr lang="en-US" sz="1600" b="1" dirty="0"/>
              <a:t>LR &gt; NS @ 1.5 mL/kg/</a:t>
            </a:r>
            <a:r>
              <a:rPr lang="en-US" sz="1600" b="1" dirty="0" err="1"/>
              <a:t>hr</a:t>
            </a:r>
            <a:r>
              <a:rPr lang="en-US" sz="1600" dirty="0"/>
              <a:t> in non-hypovolemic patients</a:t>
            </a:r>
            <a:r>
              <a:rPr lang="en-US" sz="1600" b="1" dirty="0"/>
              <a:t>, bolus of 10 mL/kg if hypovolemic</a:t>
            </a:r>
            <a:r>
              <a:rPr lang="en-US" sz="1600" dirty="0"/>
              <a:t> for aggressive resuscitation (Waterfall trial)</a:t>
            </a:r>
          </a:p>
          <a:p>
            <a:pPr>
              <a:buFontTx/>
              <a:buChar char="-"/>
            </a:pPr>
            <a:r>
              <a:rPr lang="en-US" sz="1600" b="1" dirty="0"/>
              <a:t>Pain management/analgesics </a:t>
            </a:r>
            <a:r>
              <a:rPr lang="en-US" sz="1600" dirty="0"/>
              <a:t>(caution with opioids)</a:t>
            </a:r>
          </a:p>
          <a:p>
            <a:pPr>
              <a:buFontTx/>
              <a:buChar char="-"/>
            </a:pPr>
            <a:r>
              <a:rPr lang="en-US" sz="1600" dirty="0"/>
              <a:t>Nutrition: </a:t>
            </a:r>
            <a:r>
              <a:rPr lang="en-US" sz="1600" b="1" dirty="0"/>
              <a:t>Early oral feeding</a:t>
            </a:r>
            <a:r>
              <a:rPr lang="en-US" sz="1600" dirty="0"/>
              <a:t> per tolerated. If nor oral, Enteral (NJ tube) &gt; TPN </a:t>
            </a:r>
          </a:p>
          <a:p>
            <a:pPr>
              <a:buFontTx/>
              <a:buChar char="-"/>
            </a:pPr>
            <a:r>
              <a:rPr lang="en-US" sz="1600" b="1" dirty="0">
                <a:effectLst/>
              </a:rPr>
              <a:t>Routine ERCP not indicated </a:t>
            </a:r>
            <a:r>
              <a:rPr lang="en-US" sz="1600" dirty="0">
                <a:effectLst/>
              </a:rPr>
              <a:t>– most stones pass spontaneously. </a:t>
            </a:r>
          </a:p>
          <a:p>
            <a:pPr lvl="1">
              <a:buFontTx/>
              <a:buChar char="-"/>
            </a:pPr>
            <a:r>
              <a:rPr lang="en-US" sz="1600" dirty="0">
                <a:effectLst/>
              </a:rPr>
              <a:t>Indicated if: </a:t>
            </a:r>
          </a:p>
          <a:p>
            <a:pPr lvl="2">
              <a:buFontTx/>
              <a:buChar char="-"/>
            </a:pPr>
            <a:r>
              <a:rPr lang="en-US" sz="1600" dirty="0"/>
              <a:t>S</a:t>
            </a:r>
            <a:r>
              <a:rPr lang="en-US" sz="1600" dirty="0">
                <a:effectLst/>
              </a:rPr>
              <a:t>uspected concurrent cholangitis</a:t>
            </a:r>
          </a:p>
          <a:p>
            <a:pPr lvl="2">
              <a:buFontTx/>
              <a:buChar char="-"/>
            </a:pPr>
            <a:r>
              <a:rPr lang="en-US" sz="1600" dirty="0"/>
              <a:t>P</a:t>
            </a:r>
            <a:r>
              <a:rPr lang="en-US" sz="1600" dirty="0">
                <a:effectLst/>
              </a:rPr>
              <a:t>ersistent biliary obstruction </a:t>
            </a:r>
          </a:p>
          <a:p>
            <a:pPr lvl="2">
              <a:buFontTx/>
              <a:buChar char="-"/>
            </a:pPr>
            <a:r>
              <a:rPr lang="en-US" sz="1600" dirty="0"/>
              <a:t>P</a:t>
            </a:r>
            <a:r>
              <a:rPr lang="en-US" sz="1600" dirty="0">
                <a:effectLst/>
              </a:rPr>
              <a:t>atients who are poor surgical candidates (consider ERCP with sphincterotomy) </a:t>
            </a:r>
            <a:endParaRPr lang="en-US" sz="1600" dirty="0"/>
          </a:p>
          <a:p>
            <a:r>
              <a:rPr lang="en-US" sz="1600" dirty="0">
                <a:sym typeface="Wingdings" pitchFamily="2" charset="2"/>
              </a:rPr>
              <a:t>IV antibiotics only if concurrent cholangitis or infected pancreatic necrosis</a:t>
            </a:r>
          </a:p>
          <a:p>
            <a:r>
              <a:rPr lang="en-US" sz="1600" b="1" dirty="0">
                <a:sym typeface="Wingdings" pitchFamily="2" charset="2"/>
              </a:rPr>
              <a:t>Cholecystectomy </a:t>
            </a:r>
          </a:p>
        </p:txBody>
      </p:sp>
      <p:pic>
        <p:nvPicPr>
          <p:cNvPr id="5" name="Picture 4">
            <a:extLst>
              <a:ext uri="{FF2B5EF4-FFF2-40B4-BE49-F238E27FC236}">
                <a16:creationId xmlns:a16="http://schemas.microsoft.com/office/drawing/2014/main" id="{7B87ADA0-0932-4BEA-21A7-66B5314E8524}"/>
              </a:ext>
            </a:extLst>
          </p:cNvPr>
          <p:cNvPicPr>
            <a:picLocks noChangeAspect="1"/>
          </p:cNvPicPr>
          <p:nvPr/>
        </p:nvPicPr>
        <p:blipFill>
          <a:blip r:embed="rId3"/>
          <a:stretch>
            <a:fillRect/>
          </a:stretch>
        </p:blipFill>
        <p:spPr>
          <a:xfrm>
            <a:off x="7181896" y="3431074"/>
            <a:ext cx="4477169" cy="3293111"/>
          </a:xfrm>
          <a:prstGeom prst="rect">
            <a:avLst/>
          </a:prstGeom>
        </p:spPr>
      </p:pic>
      <p:pic>
        <p:nvPicPr>
          <p:cNvPr id="6" name="Picture 5">
            <a:extLst>
              <a:ext uri="{FF2B5EF4-FFF2-40B4-BE49-F238E27FC236}">
                <a16:creationId xmlns:a16="http://schemas.microsoft.com/office/drawing/2014/main" id="{6F40AD34-CA78-4AE8-5990-3F7C78501C16}"/>
              </a:ext>
            </a:extLst>
          </p:cNvPr>
          <p:cNvPicPr>
            <a:picLocks noChangeAspect="1"/>
          </p:cNvPicPr>
          <p:nvPr/>
        </p:nvPicPr>
        <p:blipFill>
          <a:blip r:embed="rId4"/>
          <a:stretch>
            <a:fillRect/>
          </a:stretch>
        </p:blipFill>
        <p:spPr>
          <a:xfrm>
            <a:off x="7181895" y="231555"/>
            <a:ext cx="4477169" cy="2914101"/>
          </a:xfrm>
          <a:prstGeom prst="rect">
            <a:avLst/>
          </a:prstGeom>
        </p:spPr>
      </p:pic>
    </p:spTree>
    <p:extLst>
      <p:ext uri="{BB962C8B-B14F-4D97-AF65-F5344CB8AC3E}">
        <p14:creationId xmlns:p14="http://schemas.microsoft.com/office/powerpoint/2010/main" val="101722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07C6C-0626-A856-F1BA-3E355B4630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D8BCB-5054-8287-1D9A-144835864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3954B04-0541-E3F1-6537-8C013F4AB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3EFBE94-60E4-6C71-1CFB-06FB96CE6817}"/>
              </a:ext>
            </a:extLst>
          </p:cNvPr>
          <p:cNvSpPr>
            <a:spLocks noGrp="1"/>
          </p:cNvSpPr>
          <p:nvPr>
            <p:ph type="title"/>
          </p:nvPr>
        </p:nvSpPr>
        <p:spPr>
          <a:xfrm>
            <a:off x="838200" y="401221"/>
            <a:ext cx="10515600" cy="1348065"/>
          </a:xfrm>
        </p:spPr>
        <p:txBody>
          <a:bodyPr>
            <a:normAutofit fontScale="90000"/>
          </a:bodyPr>
          <a:lstStyle/>
          <a:p>
            <a:r>
              <a:rPr lang="en-US" sz="5400" dirty="0">
                <a:solidFill>
                  <a:schemeClr val="bg1"/>
                </a:solidFill>
              </a:rPr>
              <a:t>Treatment pt. 2 – Timing of Cholecystectomy</a:t>
            </a:r>
          </a:p>
        </p:txBody>
      </p:sp>
      <p:sp>
        <p:nvSpPr>
          <p:cNvPr id="3" name="Content Placeholder 2">
            <a:extLst>
              <a:ext uri="{FF2B5EF4-FFF2-40B4-BE49-F238E27FC236}">
                <a16:creationId xmlns:a16="http://schemas.microsoft.com/office/drawing/2014/main" id="{B4AD590D-4F53-6A6C-7D8A-B5B96CF28F47}"/>
              </a:ext>
            </a:extLst>
          </p:cNvPr>
          <p:cNvSpPr>
            <a:spLocks noGrp="1"/>
          </p:cNvSpPr>
          <p:nvPr>
            <p:ph idx="1"/>
          </p:nvPr>
        </p:nvSpPr>
        <p:spPr>
          <a:xfrm>
            <a:off x="455813" y="2748635"/>
            <a:ext cx="7457757" cy="5462722"/>
          </a:xfrm>
        </p:spPr>
        <p:txBody>
          <a:bodyPr>
            <a:normAutofit/>
          </a:bodyPr>
          <a:lstStyle/>
          <a:p>
            <a:r>
              <a:rPr lang="en-US" sz="1600" b="1" dirty="0"/>
              <a:t>Mild GSP</a:t>
            </a:r>
            <a:r>
              <a:rPr lang="en-US" sz="1600" dirty="0"/>
              <a:t>: </a:t>
            </a:r>
            <a:r>
              <a:rPr lang="en-US" sz="1600" b="1" dirty="0"/>
              <a:t>Same-admission cholecystectomy</a:t>
            </a:r>
            <a:r>
              <a:rPr lang="en-US" sz="1600" dirty="0"/>
              <a:t>, ideally within 48 hours of admission, is strongly recommended. </a:t>
            </a:r>
          </a:p>
          <a:p>
            <a:pPr lvl="1"/>
            <a:r>
              <a:rPr lang="en-US" sz="1600" b="1" dirty="0"/>
              <a:t>If same-admission cholecystectomy is not feasible</a:t>
            </a:r>
            <a:r>
              <a:rPr lang="en-US" sz="1600" dirty="0"/>
              <a:t>: Perform within 2–4 weeks of discharge</a:t>
            </a:r>
          </a:p>
          <a:p>
            <a:r>
              <a:rPr lang="en-US" sz="1600" b="1" dirty="0"/>
              <a:t>Severe GSP</a:t>
            </a:r>
            <a:r>
              <a:rPr lang="en-US" sz="1600" dirty="0"/>
              <a:t>: Cholecystectomy should be </a:t>
            </a:r>
            <a:r>
              <a:rPr lang="en-US" sz="1600" b="1" dirty="0"/>
              <a:t>delayed</a:t>
            </a:r>
            <a:r>
              <a:rPr lang="en-US" sz="1600" dirty="0"/>
              <a:t> due to </a:t>
            </a:r>
            <a:r>
              <a:rPr lang="en-US" sz="1600" b="1" dirty="0"/>
              <a:t>risk of superinfection of peripancreatic collections</a:t>
            </a:r>
            <a:r>
              <a:rPr lang="en-US" sz="1600" dirty="0"/>
              <a:t>. Typically </a:t>
            </a:r>
            <a:r>
              <a:rPr lang="en-US" sz="1600" b="1" dirty="0"/>
              <a:t>delayed until collections resolve or ≥6 weeks </a:t>
            </a:r>
            <a:r>
              <a:rPr lang="en-US" sz="1600" dirty="0"/>
              <a:t>after the episode</a:t>
            </a:r>
          </a:p>
          <a:p>
            <a:r>
              <a:rPr lang="en-US" sz="1600" b="1" dirty="0"/>
              <a:t>Moderately severe GSP</a:t>
            </a:r>
            <a:r>
              <a:rPr lang="en-US" sz="1600" dirty="0"/>
              <a:t>: Optimal timing remains unclear and is an area of active study.</a:t>
            </a:r>
          </a:p>
          <a:p>
            <a:r>
              <a:rPr lang="en-US" sz="1600" dirty="0"/>
              <a:t>Without cholecystectomy, </a:t>
            </a:r>
            <a:r>
              <a:rPr lang="en-US" sz="1600" b="1" dirty="0"/>
              <a:t>8% recurrence</a:t>
            </a:r>
            <a:r>
              <a:rPr lang="en-US" sz="1600" dirty="0"/>
              <a:t> within a median of 40 days, rising to </a:t>
            </a:r>
            <a:r>
              <a:rPr lang="en-US" sz="1600" b="1" dirty="0"/>
              <a:t>22% at 5 years</a:t>
            </a:r>
            <a:r>
              <a:rPr lang="en-US" sz="1600" dirty="0"/>
              <a:t>.</a:t>
            </a:r>
          </a:p>
          <a:p>
            <a:endParaRPr lang="en-US" sz="1600" dirty="0"/>
          </a:p>
          <a:p>
            <a:pPr lvl="1"/>
            <a:endParaRPr lang="en-US" sz="2200" dirty="0"/>
          </a:p>
        </p:txBody>
      </p:sp>
      <p:pic>
        <p:nvPicPr>
          <p:cNvPr id="4" name="Picture 3" descr="Cholecystectomy (Gallbladder Removal): Surgery &amp; Recovery">
            <a:extLst>
              <a:ext uri="{FF2B5EF4-FFF2-40B4-BE49-F238E27FC236}">
                <a16:creationId xmlns:a16="http://schemas.microsoft.com/office/drawing/2014/main" id="{12A54648-B418-8A3C-31D9-E2ECA0F07533}"/>
              </a:ext>
            </a:extLst>
          </p:cNvPr>
          <p:cNvPicPr>
            <a:picLocks noChangeAspect="1"/>
          </p:cNvPicPr>
          <p:nvPr/>
        </p:nvPicPr>
        <p:blipFill>
          <a:blip r:embed="rId2"/>
          <a:stretch>
            <a:fillRect/>
          </a:stretch>
        </p:blipFill>
        <p:spPr>
          <a:xfrm>
            <a:off x="7916618" y="2491992"/>
            <a:ext cx="3578695" cy="4366008"/>
          </a:xfrm>
          <a:prstGeom prst="rect">
            <a:avLst/>
          </a:prstGeom>
        </p:spPr>
      </p:pic>
    </p:spTree>
    <p:extLst>
      <p:ext uri="{BB962C8B-B14F-4D97-AF65-F5344CB8AC3E}">
        <p14:creationId xmlns:p14="http://schemas.microsoft.com/office/powerpoint/2010/main" val="291053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A69754D-146E-3234-C604-A572DC88CC19}"/>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Complications</a:t>
            </a:r>
          </a:p>
        </p:txBody>
      </p:sp>
      <p:sp>
        <p:nvSpPr>
          <p:cNvPr id="3" name="Content Placeholder 2">
            <a:extLst>
              <a:ext uri="{FF2B5EF4-FFF2-40B4-BE49-F238E27FC236}">
                <a16:creationId xmlns:a16="http://schemas.microsoft.com/office/drawing/2014/main" id="{2C9F0031-E298-163E-A641-07F33ED9B50D}"/>
              </a:ext>
            </a:extLst>
          </p:cNvPr>
          <p:cNvSpPr>
            <a:spLocks noGrp="1"/>
          </p:cNvSpPr>
          <p:nvPr>
            <p:ph idx="1"/>
          </p:nvPr>
        </p:nvSpPr>
        <p:spPr>
          <a:xfrm>
            <a:off x="516182" y="2373659"/>
            <a:ext cx="10515600" cy="4579881"/>
          </a:xfrm>
        </p:spPr>
        <p:txBody>
          <a:bodyPr>
            <a:normAutofit fontScale="85000" lnSpcReduction="20000"/>
          </a:bodyPr>
          <a:lstStyle/>
          <a:p>
            <a:r>
              <a:rPr lang="en-US" dirty="0"/>
              <a:t>Most stones pass into the </a:t>
            </a:r>
            <a:r>
              <a:rPr lang="en-US" dirty="0">
                <a:effectLst/>
              </a:rPr>
              <a:t>duodenum</a:t>
            </a:r>
            <a:r>
              <a:rPr lang="en-US" dirty="0"/>
              <a:t> without the need for intervention </a:t>
            </a:r>
          </a:p>
          <a:p>
            <a:r>
              <a:rPr lang="en-US" dirty="0"/>
              <a:t>Same complications as acute pancreatitis</a:t>
            </a:r>
          </a:p>
          <a:p>
            <a:pPr lvl="1"/>
            <a:r>
              <a:rPr lang="en-US" b="1" dirty="0"/>
              <a:t>Local</a:t>
            </a:r>
            <a:r>
              <a:rPr lang="en-US" dirty="0"/>
              <a:t>: </a:t>
            </a:r>
          </a:p>
          <a:p>
            <a:pPr lvl="2"/>
            <a:r>
              <a:rPr lang="en-US" dirty="0"/>
              <a:t>Acute peripancreatic fluid collections</a:t>
            </a:r>
          </a:p>
          <a:p>
            <a:pPr lvl="2"/>
            <a:r>
              <a:rPr lang="en-US" dirty="0"/>
              <a:t>Acute necrotic collections </a:t>
            </a:r>
          </a:p>
          <a:p>
            <a:pPr lvl="2"/>
            <a:r>
              <a:rPr lang="en-US" dirty="0"/>
              <a:t>Pseudocysts (&gt;4 weeks) </a:t>
            </a:r>
          </a:p>
          <a:p>
            <a:pPr lvl="2"/>
            <a:r>
              <a:rPr lang="en-US" dirty="0"/>
              <a:t>Walled-off necrosis (&gt;4 weeks) </a:t>
            </a:r>
          </a:p>
          <a:p>
            <a:pPr lvl="2"/>
            <a:r>
              <a:rPr lang="en-US" dirty="0"/>
              <a:t>Infected necrosis carries ~25% mortality vs. ~10% for sterile necrosis</a:t>
            </a:r>
          </a:p>
          <a:p>
            <a:pPr lvl="1"/>
            <a:r>
              <a:rPr lang="en-US" b="1" dirty="0"/>
              <a:t>Systemic/Organ failure</a:t>
            </a:r>
            <a:r>
              <a:rPr lang="en-US" dirty="0"/>
              <a:t>: </a:t>
            </a:r>
          </a:p>
          <a:p>
            <a:pPr lvl="2"/>
            <a:r>
              <a:rPr lang="en-US" dirty="0"/>
              <a:t>Pulmonary (ARDS, 15–55% in severe cases)</a:t>
            </a:r>
          </a:p>
          <a:p>
            <a:pPr lvl="2"/>
            <a:r>
              <a:rPr lang="en-US" dirty="0"/>
              <a:t>Renal failure</a:t>
            </a:r>
          </a:p>
          <a:p>
            <a:pPr lvl="2"/>
            <a:r>
              <a:rPr lang="en-US" dirty="0"/>
              <a:t>Cardiovascular shock</a:t>
            </a:r>
          </a:p>
          <a:p>
            <a:pPr lvl="2"/>
            <a:r>
              <a:rPr lang="en-US" dirty="0"/>
              <a:t>Persistent organ failure (&gt;48 h) defines severe disease </a:t>
            </a:r>
            <a:r>
              <a:rPr lang="en-US" dirty="0">
                <a:sym typeface="Wingdings" pitchFamily="2" charset="2"/>
              </a:rPr>
              <a:t></a:t>
            </a:r>
            <a:r>
              <a:rPr lang="en-US" dirty="0"/>
              <a:t>most important determinant of outcome. </a:t>
            </a:r>
          </a:p>
          <a:p>
            <a:pPr lvl="1"/>
            <a:r>
              <a:rPr lang="en-US" b="1" dirty="0"/>
              <a:t>Management of infected necrosis</a:t>
            </a:r>
            <a:r>
              <a:rPr lang="en-US" dirty="0"/>
              <a:t>: </a:t>
            </a:r>
          </a:p>
          <a:p>
            <a:pPr lvl="2"/>
            <a:r>
              <a:rPr lang="en-US" dirty="0"/>
              <a:t>Step-up approach (percutaneous/endoscopic drainage → minimally invasive </a:t>
            </a:r>
            <a:r>
              <a:rPr lang="en-US" dirty="0" err="1"/>
              <a:t>necrosectomy</a:t>
            </a:r>
            <a:r>
              <a:rPr lang="en-US" dirty="0"/>
              <a:t> if needed)</a:t>
            </a:r>
            <a:endParaRPr lang="en-US" sz="1400" dirty="0"/>
          </a:p>
        </p:txBody>
      </p:sp>
    </p:spTree>
    <p:extLst>
      <p:ext uri="{BB962C8B-B14F-4D97-AF65-F5344CB8AC3E}">
        <p14:creationId xmlns:p14="http://schemas.microsoft.com/office/powerpoint/2010/main" val="1312046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otalTime>3288</TotalTime>
  <Words>1356</Words>
  <Application>Microsoft Office PowerPoint</Application>
  <PresentationFormat>Widescreen</PresentationFormat>
  <Paragraphs>124</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Wingdings</vt:lpstr>
      <vt:lpstr>Office Theme</vt:lpstr>
      <vt:lpstr>Gallstone Pancreatitis</vt:lpstr>
      <vt:lpstr>Definitions &amp; Anatomy</vt:lpstr>
      <vt:lpstr>Etiology</vt:lpstr>
      <vt:lpstr>Signs/Symptoms</vt:lpstr>
      <vt:lpstr>Labs/Imaging</vt:lpstr>
      <vt:lpstr>Diagnosis and Determining Severity</vt:lpstr>
      <vt:lpstr>Treatment</vt:lpstr>
      <vt:lpstr>Treatment pt. 2 – Timing of Cholecystectomy</vt:lpstr>
      <vt:lpstr>Complications</vt:lpstr>
      <vt:lpstr>Takeaways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Mortazavi, Cameron Mir-Mohsen - (cameronmortazavi)</dc:creator>
  <cp:lastModifiedBy>McClenathan, James H.</cp:lastModifiedBy>
  <cp:revision>5</cp:revision>
  <dcterms:created xsi:type="dcterms:W3CDTF">2026-06-05T16:23:28Z</dcterms:created>
  <dcterms:modified xsi:type="dcterms:W3CDTF">2026-06-15T16:09:45Z</dcterms:modified>
</cp:coreProperties>
</file>